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3"/>
  </p:notesMasterIdLst>
  <p:handoutMasterIdLst>
    <p:handoutMasterId r:id="rId14"/>
  </p:handoutMasterIdLst>
  <p:sldIdLst>
    <p:sldId id="515" r:id="rId2"/>
    <p:sldId id="516" r:id="rId3"/>
    <p:sldId id="517" r:id="rId4"/>
    <p:sldId id="518" r:id="rId5"/>
    <p:sldId id="519" r:id="rId6"/>
    <p:sldId id="520" r:id="rId7"/>
    <p:sldId id="521" r:id="rId8"/>
    <p:sldId id="523" r:id="rId9"/>
    <p:sldId id="524" r:id="rId10"/>
    <p:sldId id="525" r:id="rId11"/>
    <p:sldId id="526" r:id="rId12"/>
  </p:sldIdLst>
  <p:sldSz cx="9144000" cy="6858000" type="screen4x3"/>
  <p:notesSz cx="7010400" cy="9236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33CC"/>
    <a:srgbClr val="FFFFFF"/>
    <a:srgbClr val="CC0000"/>
    <a:srgbClr val="3366CC"/>
    <a:srgbClr val="3333CC"/>
    <a:srgbClr val="FF2501"/>
    <a:srgbClr val="FD0903"/>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p:normalViewPr>
  <p:slideViewPr>
    <p:cSldViewPr snapToGrid="0">
      <p:cViewPr>
        <p:scale>
          <a:sx n="66" d="100"/>
          <a:sy n="66" d="100"/>
        </p:scale>
        <p:origin x="-1432" y="-260"/>
      </p:cViewPr>
      <p:guideLst>
        <p:guide orient="horz" pos="864"/>
        <p:guide pos="2592"/>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p:scale>
          <a:sx n="75" d="100"/>
          <a:sy n="75" d="100"/>
        </p:scale>
        <p:origin x="-702" y="612"/>
      </p:cViewPr>
      <p:guideLst>
        <p:guide orient="horz" pos="2909"/>
        <p:guide pos="220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032125" cy="449263"/>
          </a:xfrm>
          <a:prstGeom prst="rect">
            <a:avLst/>
          </a:prstGeom>
          <a:noFill/>
          <a:ln w="9525">
            <a:noFill/>
            <a:miter lim="800000"/>
            <a:headEnd/>
            <a:tailEnd/>
          </a:ln>
          <a:effectLst/>
        </p:spPr>
        <p:txBody>
          <a:bodyPr vert="horz" wrap="square" lIns="91066" tIns="45531" rIns="91066" bIns="45531" numCol="1" anchor="t" anchorCtr="0" compatLnSpc="1">
            <a:prstTxWarp prst="textNoShape">
              <a:avLst/>
            </a:prstTxWarp>
          </a:bodyPr>
          <a:lstStyle>
            <a:lvl1pPr defTabSz="911225" eaLnBrk="0" hangingPunct="0">
              <a:defRPr sz="1300" b="1">
                <a:latin typeface="Tahoma" pitchFamily="34" charset="0"/>
              </a:defRPr>
            </a:lvl1pPr>
          </a:lstStyle>
          <a:p>
            <a:pPr>
              <a:defRPr/>
            </a:pPr>
            <a:endParaRPr lang="en-US"/>
          </a:p>
        </p:txBody>
      </p:sp>
      <p:sp>
        <p:nvSpPr>
          <p:cNvPr id="100355" name="Rectangle 3"/>
          <p:cNvSpPr>
            <a:spLocks noGrp="1" noChangeArrowheads="1"/>
          </p:cNvSpPr>
          <p:nvPr>
            <p:ph type="dt" sz="quarter" idx="1"/>
          </p:nvPr>
        </p:nvSpPr>
        <p:spPr bwMode="auto">
          <a:xfrm>
            <a:off x="3940175" y="0"/>
            <a:ext cx="3103563" cy="449263"/>
          </a:xfrm>
          <a:prstGeom prst="rect">
            <a:avLst/>
          </a:prstGeom>
          <a:noFill/>
          <a:ln w="9525">
            <a:noFill/>
            <a:miter lim="800000"/>
            <a:headEnd/>
            <a:tailEnd/>
          </a:ln>
          <a:effectLst/>
        </p:spPr>
        <p:txBody>
          <a:bodyPr vert="horz" wrap="square" lIns="91066" tIns="45531" rIns="91066" bIns="45531" numCol="1" anchor="t" anchorCtr="0" compatLnSpc="1">
            <a:prstTxWarp prst="textNoShape">
              <a:avLst/>
            </a:prstTxWarp>
          </a:bodyPr>
          <a:lstStyle>
            <a:lvl1pPr algn="r" defTabSz="911225" eaLnBrk="0" hangingPunct="0">
              <a:defRPr sz="1300" b="1">
                <a:latin typeface="Tahoma" pitchFamily="34" charset="0"/>
              </a:defRPr>
            </a:lvl1pPr>
          </a:lstStyle>
          <a:p>
            <a:pPr>
              <a:defRPr/>
            </a:pPr>
            <a:endParaRPr lang="en-US"/>
          </a:p>
        </p:txBody>
      </p:sp>
      <p:sp>
        <p:nvSpPr>
          <p:cNvPr id="100356" name="Rectangle 4"/>
          <p:cNvSpPr>
            <a:spLocks noGrp="1" noChangeArrowheads="1"/>
          </p:cNvSpPr>
          <p:nvPr>
            <p:ph type="ftr" sz="quarter" idx="2"/>
          </p:nvPr>
        </p:nvSpPr>
        <p:spPr bwMode="auto">
          <a:xfrm>
            <a:off x="0" y="8801100"/>
            <a:ext cx="3032125" cy="447675"/>
          </a:xfrm>
          <a:prstGeom prst="rect">
            <a:avLst/>
          </a:prstGeom>
          <a:noFill/>
          <a:ln w="9525">
            <a:noFill/>
            <a:miter lim="800000"/>
            <a:headEnd/>
            <a:tailEnd/>
          </a:ln>
          <a:effectLst/>
        </p:spPr>
        <p:txBody>
          <a:bodyPr vert="horz" wrap="square" lIns="91066" tIns="45531" rIns="91066" bIns="45531" numCol="1" anchor="b" anchorCtr="0" compatLnSpc="1">
            <a:prstTxWarp prst="textNoShape">
              <a:avLst/>
            </a:prstTxWarp>
          </a:bodyPr>
          <a:lstStyle>
            <a:lvl1pPr defTabSz="911225" eaLnBrk="0" hangingPunct="0">
              <a:defRPr sz="1300" b="1">
                <a:latin typeface="Tahoma" pitchFamily="34" charset="0"/>
              </a:defRPr>
            </a:lvl1pPr>
          </a:lstStyle>
          <a:p>
            <a:pPr>
              <a:defRPr/>
            </a:pPr>
            <a:endParaRPr lang="en-US"/>
          </a:p>
        </p:txBody>
      </p:sp>
      <p:sp>
        <p:nvSpPr>
          <p:cNvPr id="100357" name="Rectangle 5"/>
          <p:cNvSpPr>
            <a:spLocks noGrp="1" noChangeArrowheads="1"/>
          </p:cNvSpPr>
          <p:nvPr>
            <p:ph type="sldNum" sz="quarter" idx="3"/>
          </p:nvPr>
        </p:nvSpPr>
        <p:spPr bwMode="auto">
          <a:xfrm>
            <a:off x="3940175" y="8801100"/>
            <a:ext cx="3103563" cy="447675"/>
          </a:xfrm>
          <a:prstGeom prst="rect">
            <a:avLst/>
          </a:prstGeom>
          <a:noFill/>
          <a:ln w="9525">
            <a:noFill/>
            <a:miter lim="800000"/>
            <a:headEnd/>
            <a:tailEnd/>
          </a:ln>
          <a:effectLst/>
        </p:spPr>
        <p:txBody>
          <a:bodyPr vert="horz" wrap="square" lIns="91066" tIns="45531" rIns="91066" bIns="45531" numCol="1" anchor="b" anchorCtr="0" compatLnSpc="1">
            <a:prstTxWarp prst="textNoShape">
              <a:avLst/>
            </a:prstTxWarp>
          </a:bodyPr>
          <a:lstStyle>
            <a:lvl1pPr algn="r" defTabSz="911225" eaLnBrk="0" hangingPunct="0">
              <a:defRPr sz="1300" b="1">
                <a:latin typeface="Tahoma" pitchFamily="34" charset="0"/>
              </a:defRPr>
            </a:lvl1pPr>
          </a:lstStyle>
          <a:p>
            <a:pPr>
              <a:defRPr/>
            </a:pPr>
            <a:fld id="{AAFE0E01-ADB9-4000-B462-C703226833B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3780" tIns="46893" rIns="93780" bIns="46893" numCol="1" anchor="t" anchorCtr="0" compatLnSpc="1">
            <a:prstTxWarp prst="textNoShape">
              <a:avLst/>
            </a:prstTxWarp>
          </a:bodyPr>
          <a:lstStyle>
            <a:lvl1pPr defTabSz="938213" eaLnBrk="0" hangingPunct="0">
              <a:defRPr sz="1300"/>
            </a:lvl1pPr>
          </a:lstStyle>
          <a:p>
            <a:pPr>
              <a:defRPr/>
            </a:pPr>
            <a:endParaRPr lang="en-US"/>
          </a:p>
        </p:txBody>
      </p:sp>
      <p:sp>
        <p:nvSpPr>
          <p:cNvPr id="17411" name="Rectangle 3"/>
          <p:cNvSpPr>
            <a:spLocks noGrp="1" noChangeArrowheads="1"/>
          </p:cNvSpPr>
          <p:nvPr>
            <p:ph type="dt" idx="1"/>
          </p:nvPr>
        </p:nvSpPr>
        <p:spPr bwMode="auto">
          <a:xfrm>
            <a:off x="3971925" y="0"/>
            <a:ext cx="3038475" cy="461963"/>
          </a:xfrm>
          <a:prstGeom prst="rect">
            <a:avLst/>
          </a:prstGeom>
          <a:noFill/>
          <a:ln w="9525">
            <a:noFill/>
            <a:miter lim="800000"/>
            <a:headEnd/>
            <a:tailEnd/>
          </a:ln>
          <a:effectLst/>
        </p:spPr>
        <p:txBody>
          <a:bodyPr vert="horz" wrap="square" lIns="93780" tIns="46893" rIns="93780" bIns="46893" numCol="1" anchor="t" anchorCtr="0" compatLnSpc="1">
            <a:prstTxWarp prst="textNoShape">
              <a:avLst/>
            </a:prstTxWarp>
          </a:bodyPr>
          <a:lstStyle>
            <a:lvl1pPr algn="r" defTabSz="938213" eaLnBrk="0" hangingPunct="0">
              <a:defRPr sz="13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558800" y="223838"/>
            <a:ext cx="5861050" cy="4395787"/>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36625" y="4387850"/>
            <a:ext cx="5137150" cy="4154488"/>
          </a:xfrm>
          <a:prstGeom prst="rect">
            <a:avLst/>
          </a:prstGeom>
          <a:noFill/>
          <a:ln w="9525">
            <a:noFill/>
            <a:miter lim="800000"/>
            <a:headEnd/>
            <a:tailEnd/>
          </a:ln>
          <a:effectLst/>
        </p:spPr>
        <p:txBody>
          <a:bodyPr vert="horz" wrap="square" lIns="93780" tIns="46893" rIns="93780" bIns="4689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774113"/>
            <a:ext cx="3038475" cy="461962"/>
          </a:xfrm>
          <a:prstGeom prst="rect">
            <a:avLst/>
          </a:prstGeom>
          <a:noFill/>
          <a:ln w="9525">
            <a:noFill/>
            <a:miter lim="800000"/>
            <a:headEnd/>
            <a:tailEnd/>
          </a:ln>
          <a:effectLst/>
        </p:spPr>
        <p:txBody>
          <a:bodyPr vert="horz" wrap="square" lIns="93780" tIns="46893" rIns="93780" bIns="46893" numCol="1" anchor="b" anchorCtr="0" compatLnSpc="1">
            <a:prstTxWarp prst="textNoShape">
              <a:avLst/>
            </a:prstTxWarp>
          </a:bodyPr>
          <a:lstStyle>
            <a:lvl1pPr defTabSz="938213" eaLnBrk="0" hangingPunct="0">
              <a:defRPr sz="1300"/>
            </a:lvl1pPr>
          </a:lstStyle>
          <a:p>
            <a:pPr>
              <a:defRPr/>
            </a:pPr>
            <a:endParaRPr lang="en-US"/>
          </a:p>
        </p:txBody>
      </p:sp>
      <p:sp>
        <p:nvSpPr>
          <p:cNvPr id="17415" name="Rectangle 7"/>
          <p:cNvSpPr>
            <a:spLocks noGrp="1" noChangeArrowheads="1"/>
          </p:cNvSpPr>
          <p:nvPr>
            <p:ph type="sldNum" sz="quarter" idx="5"/>
          </p:nvPr>
        </p:nvSpPr>
        <p:spPr bwMode="auto">
          <a:xfrm>
            <a:off x="3971925" y="8774113"/>
            <a:ext cx="3038475" cy="461962"/>
          </a:xfrm>
          <a:prstGeom prst="rect">
            <a:avLst/>
          </a:prstGeom>
          <a:noFill/>
          <a:ln w="9525">
            <a:noFill/>
            <a:miter lim="800000"/>
            <a:headEnd/>
            <a:tailEnd/>
          </a:ln>
          <a:effectLst/>
        </p:spPr>
        <p:txBody>
          <a:bodyPr vert="horz" wrap="square" lIns="93780" tIns="46893" rIns="93780" bIns="46893" numCol="1" anchor="b" anchorCtr="0" compatLnSpc="1">
            <a:prstTxWarp prst="textNoShape">
              <a:avLst/>
            </a:prstTxWarp>
          </a:bodyPr>
          <a:lstStyle>
            <a:lvl1pPr algn="r" defTabSz="938213" eaLnBrk="0" hangingPunct="0">
              <a:defRPr sz="1300"/>
            </a:lvl1pPr>
          </a:lstStyle>
          <a:p>
            <a:pPr>
              <a:defRPr/>
            </a:pPr>
            <a:fld id="{91D9403E-8976-4223-BA6A-760C74D4890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4F81F0E4-4F5E-4129-AE82-9E4BEECF1144}" type="slidenum">
              <a:rPr lang="en-US" smtClean="0"/>
              <a:pPr/>
              <a:t>2</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xfrm>
            <a:off x="935038" y="4387850"/>
            <a:ext cx="5140325" cy="4154488"/>
          </a:xfrm>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73B853A7-794C-430D-A084-085A56DE69A4}" type="slidenum">
              <a:rPr lang="en-US" smtClean="0"/>
              <a:pPr/>
              <a:t>3</a:t>
            </a:fld>
            <a:endParaRPr lang="en-US" smtClean="0"/>
          </a:p>
        </p:txBody>
      </p:sp>
      <p:sp>
        <p:nvSpPr>
          <p:cNvPr id="16387" name="Rectangle 2"/>
          <p:cNvSpPr>
            <a:spLocks noGrp="1" noRot="1" noChangeAspect="1" noChangeArrowheads="1" noTextEdit="1"/>
          </p:cNvSpPr>
          <p:nvPr>
            <p:ph type="sldImg"/>
          </p:nvPr>
        </p:nvSpPr>
        <p:spPr>
          <a:xfrm>
            <a:off x="557213" y="223838"/>
            <a:ext cx="5861050" cy="4395787"/>
          </a:xfrm>
          <a:ln/>
        </p:spPr>
      </p:sp>
      <p:sp>
        <p:nvSpPr>
          <p:cNvPr id="16388" name="Rectangle 3"/>
          <p:cNvSpPr>
            <a:spLocks noGrp="1" noChangeArrowheads="1"/>
          </p:cNvSpPr>
          <p:nvPr>
            <p:ph type="body" idx="1"/>
          </p:nvPr>
        </p:nvSpPr>
        <p:spPr>
          <a:xfrm>
            <a:off x="935038" y="4389438"/>
            <a:ext cx="5140325" cy="4154487"/>
          </a:xfrm>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CED2E012-2592-4B66-97D2-848A94B4CC71}" type="slidenum">
              <a:rPr lang="en-US" smtClean="0"/>
              <a:pPr/>
              <a:t>4</a:t>
            </a:fld>
            <a:endParaRPr lang="en-US" smtClean="0"/>
          </a:p>
        </p:txBody>
      </p:sp>
      <p:sp>
        <p:nvSpPr>
          <p:cNvPr id="17411" name="Rectangle 2"/>
          <p:cNvSpPr>
            <a:spLocks noGrp="1" noRot="1" noChangeAspect="1" noChangeArrowheads="1" noTextEdit="1"/>
          </p:cNvSpPr>
          <p:nvPr>
            <p:ph type="sldImg"/>
          </p:nvPr>
        </p:nvSpPr>
        <p:spPr>
          <a:xfrm>
            <a:off x="557213" y="223838"/>
            <a:ext cx="5861050" cy="4395787"/>
          </a:xfrm>
          <a:ln/>
        </p:spPr>
      </p:sp>
      <p:sp>
        <p:nvSpPr>
          <p:cNvPr id="17412" name="Rectangle 3"/>
          <p:cNvSpPr>
            <a:spLocks noGrp="1" noChangeArrowheads="1"/>
          </p:cNvSpPr>
          <p:nvPr>
            <p:ph type="body" idx="1"/>
          </p:nvPr>
        </p:nvSpPr>
        <p:spPr>
          <a:xfrm>
            <a:off x="935038" y="4389438"/>
            <a:ext cx="5140325" cy="4154487"/>
          </a:xfrm>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F1B2735-B09F-4DCB-B33C-D2A580CC99BC}" type="slidenum">
              <a:rPr lang="en-US" smtClean="0"/>
              <a:pPr/>
              <a:t>5</a:t>
            </a:fld>
            <a:endParaRPr lang="en-US" smtClean="0"/>
          </a:p>
        </p:txBody>
      </p:sp>
      <p:sp>
        <p:nvSpPr>
          <p:cNvPr id="18435" name="Rectangle 2"/>
          <p:cNvSpPr>
            <a:spLocks noGrp="1" noRot="1" noChangeAspect="1" noChangeArrowheads="1" noTextEdit="1"/>
          </p:cNvSpPr>
          <p:nvPr>
            <p:ph type="sldImg"/>
          </p:nvPr>
        </p:nvSpPr>
        <p:spPr>
          <a:xfrm>
            <a:off x="557213" y="223838"/>
            <a:ext cx="5861050" cy="4395787"/>
          </a:xfrm>
          <a:ln/>
        </p:spPr>
      </p:sp>
      <p:sp>
        <p:nvSpPr>
          <p:cNvPr id="18436" name="Rectangle 3"/>
          <p:cNvSpPr>
            <a:spLocks noGrp="1" noChangeArrowheads="1"/>
          </p:cNvSpPr>
          <p:nvPr>
            <p:ph type="body" idx="1"/>
          </p:nvPr>
        </p:nvSpPr>
        <p:spPr>
          <a:xfrm>
            <a:off x="935038" y="4389438"/>
            <a:ext cx="5140325" cy="4154487"/>
          </a:xfrm>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325ACB51-A1D6-4423-B2DA-F2A99B78A369}" type="slidenum">
              <a:rPr lang="en-US" smtClean="0"/>
              <a:pPr/>
              <a:t>6</a:t>
            </a:fld>
            <a:endParaRPr lang="en-US" smtClean="0"/>
          </a:p>
        </p:txBody>
      </p:sp>
      <p:sp>
        <p:nvSpPr>
          <p:cNvPr id="19459" name="Rectangle 2"/>
          <p:cNvSpPr>
            <a:spLocks noGrp="1" noRot="1" noChangeAspect="1" noChangeArrowheads="1" noTextEdit="1"/>
          </p:cNvSpPr>
          <p:nvPr>
            <p:ph type="sldImg"/>
          </p:nvPr>
        </p:nvSpPr>
        <p:spPr>
          <a:xfrm>
            <a:off x="557213" y="223838"/>
            <a:ext cx="5861050" cy="4395787"/>
          </a:xfrm>
          <a:ln/>
        </p:spPr>
      </p:sp>
      <p:sp>
        <p:nvSpPr>
          <p:cNvPr id="19460" name="Rectangle 3"/>
          <p:cNvSpPr>
            <a:spLocks noGrp="1" noChangeArrowheads="1"/>
          </p:cNvSpPr>
          <p:nvPr>
            <p:ph type="body" idx="1"/>
          </p:nvPr>
        </p:nvSpPr>
        <p:spPr>
          <a:xfrm>
            <a:off x="935038" y="4389438"/>
            <a:ext cx="5140325" cy="4154487"/>
          </a:xfrm>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982AC35-F35F-46DA-8083-A013FAC6FCA3}" type="slidenum">
              <a:rPr lang="en-US" smtClean="0"/>
              <a:pPr/>
              <a:t>7</a:t>
            </a:fld>
            <a:endParaRPr lang="en-US" smtClean="0"/>
          </a:p>
        </p:txBody>
      </p:sp>
      <p:sp>
        <p:nvSpPr>
          <p:cNvPr id="20483" name="Rectangle 2"/>
          <p:cNvSpPr>
            <a:spLocks noGrp="1" noRot="1" noChangeAspect="1" noChangeArrowheads="1" noTextEdit="1"/>
          </p:cNvSpPr>
          <p:nvPr>
            <p:ph type="sldImg"/>
          </p:nvPr>
        </p:nvSpPr>
        <p:spPr>
          <a:xfrm>
            <a:off x="557213" y="223838"/>
            <a:ext cx="5861050" cy="4395787"/>
          </a:xfrm>
          <a:ln/>
        </p:spPr>
      </p:sp>
      <p:sp>
        <p:nvSpPr>
          <p:cNvPr id="20484" name="Rectangle 3"/>
          <p:cNvSpPr>
            <a:spLocks noGrp="1" noChangeArrowheads="1"/>
          </p:cNvSpPr>
          <p:nvPr>
            <p:ph type="body" idx="1"/>
          </p:nvPr>
        </p:nvSpPr>
        <p:spPr>
          <a:xfrm>
            <a:off x="935038" y="4389438"/>
            <a:ext cx="5140325" cy="4154487"/>
          </a:xfrm>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27CF8384-861F-4783-A343-3D9F214F60D7}" type="slidenum">
              <a:rPr lang="en-US" smtClean="0"/>
              <a:pPr/>
              <a:t>8</a:t>
            </a:fld>
            <a:endParaRPr lang="en-US" smtClean="0"/>
          </a:p>
        </p:txBody>
      </p:sp>
      <p:sp>
        <p:nvSpPr>
          <p:cNvPr id="21507" name="Rectangle 2"/>
          <p:cNvSpPr>
            <a:spLocks noGrp="1" noRot="1" noChangeAspect="1" noChangeArrowheads="1" noTextEdit="1"/>
          </p:cNvSpPr>
          <p:nvPr>
            <p:ph type="sldImg"/>
          </p:nvPr>
        </p:nvSpPr>
        <p:spPr>
          <a:xfrm>
            <a:off x="557213" y="223838"/>
            <a:ext cx="5861050" cy="4395787"/>
          </a:xfrm>
          <a:ln/>
        </p:spPr>
      </p:sp>
      <p:sp>
        <p:nvSpPr>
          <p:cNvPr id="21508" name="Rectangle 3"/>
          <p:cNvSpPr>
            <a:spLocks noGrp="1" noChangeArrowheads="1"/>
          </p:cNvSpPr>
          <p:nvPr>
            <p:ph type="body" idx="1"/>
          </p:nvPr>
        </p:nvSpPr>
        <p:spPr>
          <a:xfrm>
            <a:off x="935038" y="4389438"/>
            <a:ext cx="5140325" cy="4154487"/>
          </a:xfrm>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0DA10236-D812-4844-ABBA-6FE30F2655B6}" type="slidenum">
              <a:rPr lang="en-US" smtClean="0"/>
              <a:pPr/>
              <a:t>9</a:t>
            </a:fld>
            <a:endParaRPr lang="en-US" smtClean="0"/>
          </a:p>
        </p:txBody>
      </p:sp>
      <p:sp>
        <p:nvSpPr>
          <p:cNvPr id="22531" name="Rectangle 2"/>
          <p:cNvSpPr>
            <a:spLocks noGrp="1" noRot="1" noChangeAspect="1" noChangeArrowheads="1" noTextEdit="1"/>
          </p:cNvSpPr>
          <p:nvPr>
            <p:ph type="sldImg"/>
          </p:nvPr>
        </p:nvSpPr>
        <p:spPr>
          <a:xfrm>
            <a:off x="557213" y="223838"/>
            <a:ext cx="5861050" cy="4395787"/>
          </a:xfrm>
          <a:ln/>
        </p:spPr>
      </p:sp>
      <p:sp>
        <p:nvSpPr>
          <p:cNvPr id="22532" name="Rectangle 3"/>
          <p:cNvSpPr>
            <a:spLocks noGrp="1" noChangeArrowheads="1"/>
          </p:cNvSpPr>
          <p:nvPr>
            <p:ph type="body" idx="1"/>
          </p:nvPr>
        </p:nvSpPr>
        <p:spPr>
          <a:xfrm>
            <a:off x="935038" y="4389438"/>
            <a:ext cx="5140325" cy="4154487"/>
          </a:xfrm>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p>
          </p:txBody>
        </p:sp>
        <p:sp>
          <p:nvSpPr>
            <p:cNvPr id="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pPr>
                <a:defRPr/>
              </a:pPr>
              <a:endParaRPr lang="en-US"/>
            </a:p>
          </p:txBody>
        </p:sp>
      </p:grpSp>
      <p:sp>
        <p:nvSpPr>
          <p:cNvPr id="7" name="Text Box 10"/>
          <p:cNvSpPr txBox="1">
            <a:spLocks noChangeArrowheads="1"/>
          </p:cNvSpPr>
          <p:nvPr userDrawn="1"/>
        </p:nvSpPr>
        <p:spPr bwMode="auto">
          <a:xfrm>
            <a:off x="295275" y="863600"/>
            <a:ext cx="1498600" cy="517525"/>
          </a:xfrm>
          <a:prstGeom prst="rect">
            <a:avLst/>
          </a:prstGeom>
          <a:noFill/>
          <a:ln w="9525">
            <a:noFill/>
            <a:miter lim="800000"/>
            <a:headEnd/>
            <a:tailEnd/>
          </a:ln>
          <a:effectLst/>
        </p:spPr>
        <p:txBody>
          <a:bodyPr wrap="none">
            <a:spAutoFit/>
          </a:bodyPr>
          <a:lstStyle/>
          <a:p>
            <a:pPr eaLnBrk="0" hangingPunct="0">
              <a:defRPr/>
            </a:pPr>
            <a:r>
              <a:rPr lang="en-US" sz="1400" b="1">
                <a:solidFill>
                  <a:schemeClr val="bg1"/>
                </a:solidFill>
                <a:effectLst>
                  <a:outerShdw blurRad="38100" dist="38100" dir="2700000" algn="tl">
                    <a:srgbClr val="C0C0C0"/>
                  </a:outerShdw>
                </a:effectLst>
                <a:latin typeface="Arial" charset="0"/>
              </a:rPr>
              <a:t>US Army Corps</a:t>
            </a:r>
          </a:p>
          <a:p>
            <a:pPr eaLnBrk="0" hangingPunct="0">
              <a:defRPr/>
            </a:pPr>
            <a:r>
              <a:rPr lang="en-US" sz="1400" b="1">
                <a:solidFill>
                  <a:schemeClr val="bg1"/>
                </a:solidFill>
                <a:effectLst>
                  <a:outerShdw blurRad="38100" dist="38100" dir="2700000" algn="tl">
                    <a:srgbClr val="C0C0C0"/>
                  </a:outerShdw>
                </a:effectLst>
                <a:latin typeface="Arial" charset="0"/>
              </a:rPr>
              <a:t>of Engineers</a:t>
            </a:r>
          </a:p>
        </p:txBody>
      </p:sp>
      <p:sp>
        <p:nvSpPr>
          <p:cNvPr id="8" name="Line 11"/>
          <p:cNvSpPr>
            <a:spLocks noChangeShapeType="1"/>
          </p:cNvSpPr>
          <p:nvPr userDrawn="1"/>
        </p:nvSpPr>
        <p:spPr bwMode="auto">
          <a:xfrm flipV="1">
            <a:off x="3333750" y="1568450"/>
            <a:ext cx="2743200" cy="0"/>
          </a:xfrm>
          <a:prstGeom prst="line">
            <a:avLst/>
          </a:prstGeom>
          <a:noFill/>
          <a:ln w="38100">
            <a:solidFill>
              <a:srgbClr val="CC0000"/>
            </a:solidFill>
            <a:round/>
            <a:headEnd/>
            <a:tailEnd/>
          </a:ln>
          <a:effectLst/>
        </p:spPr>
        <p:txBody>
          <a:bodyPr/>
          <a:lstStyle/>
          <a:p>
            <a:pPr>
              <a:defRPr/>
            </a:pPr>
            <a:endParaRPr lang="en-US"/>
          </a:p>
        </p:txBody>
      </p:sp>
      <p:pic>
        <p:nvPicPr>
          <p:cNvPr id="9" name="Picture 12" descr="logo alone trans copy"/>
          <p:cNvPicPr>
            <a:picLocks noChangeAspect="1" noChangeArrowheads="1"/>
          </p:cNvPicPr>
          <p:nvPr userDrawn="1"/>
        </p:nvPicPr>
        <p:blipFill>
          <a:blip r:embed="rId2" cstate="print"/>
          <a:srcRect/>
          <a:stretch>
            <a:fillRect/>
          </a:stretch>
        </p:blipFill>
        <p:spPr bwMode="auto">
          <a:xfrm>
            <a:off x="398463" y="250825"/>
            <a:ext cx="765175" cy="582613"/>
          </a:xfrm>
          <a:prstGeom prst="rect">
            <a:avLst/>
          </a:prstGeom>
          <a:noFill/>
          <a:ln w="9525">
            <a:noFill/>
            <a:miter lim="800000"/>
            <a:headEnd/>
            <a:tailEnd/>
          </a:ln>
        </p:spPr>
      </p:pic>
      <p:sp>
        <p:nvSpPr>
          <p:cNvPr id="10" name="Text Box 13"/>
          <p:cNvSpPr txBox="1">
            <a:spLocks noChangeArrowheads="1"/>
          </p:cNvSpPr>
          <p:nvPr userDrawn="1"/>
        </p:nvSpPr>
        <p:spPr bwMode="auto">
          <a:xfrm>
            <a:off x="2155825" y="5873750"/>
            <a:ext cx="4983163" cy="336550"/>
          </a:xfrm>
          <a:prstGeom prst="rect">
            <a:avLst/>
          </a:prstGeom>
          <a:noFill/>
          <a:ln w="9525">
            <a:noFill/>
            <a:miter lim="800000"/>
            <a:headEnd/>
            <a:tailEnd/>
          </a:ln>
          <a:effectLst/>
        </p:spPr>
        <p:txBody>
          <a:bodyPr>
            <a:spAutoFit/>
          </a:bodyPr>
          <a:lstStyle/>
          <a:p>
            <a:pPr eaLnBrk="0" hangingPunct="0">
              <a:defRPr/>
            </a:pPr>
            <a:r>
              <a:rPr lang="en-US" sz="1600" b="1">
                <a:effectLst>
                  <a:outerShdw blurRad="38100" dist="38100" dir="2700000" algn="tl">
                    <a:srgbClr val="C0C0C0"/>
                  </a:outerShdw>
                </a:effectLst>
                <a:latin typeface="Lucida Sans" pitchFamily="34" charset="0"/>
              </a:rPr>
              <a:t>    </a:t>
            </a:r>
            <a:r>
              <a:rPr lang="en-US" sz="1600" i="1">
                <a:solidFill>
                  <a:srgbClr val="FF3300"/>
                </a:solidFill>
                <a:latin typeface="Arial" charset="0"/>
              </a:rPr>
              <a:t>One Corps </a:t>
            </a:r>
            <a:r>
              <a:rPr lang="en-US" sz="1600" i="1">
                <a:solidFill>
                  <a:srgbClr val="FD0903"/>
                </a:solidFill>
                <a:latin typeface="Arial" charset="0"/>
              </a:rPr>
              <a:t>Serving</a:t>
            </a:r>
            <a:r>
              <a:rPr lang="en-US" sz="1600" i="1">
                <a:solidFill>
                  <a:srgbClr val="FF3300"/>
                </a:solidFill>
                <a:latin typeface="Arial" charset="0"/>
              </a:rPr>
              <a:t> The Army and the Nation</a:t>
            </a:r>
          </a:p>
        </p:txBody>
      </p:sp>
      <p:sp>
        <p:nvSpPr>
          <p:cNvPr id="11" name="Line 14"/>
          <p:cNvSpPr>
            <a:spLocks noChangeShapeType="1"/>
          </p:cNvSpPr>
          <p:nvPr userDrawn="1"/>
        </p:nvSpPr>
        <p:spPr bwMode="auto">
          <a:xfrm>
            <a:off x="6627813" y="6081713"/>
            <a:ext cx="1682750" cy="0"/>
          </a:xfrm>
          <a:prstGeom prst="line">
            <a:avLst/>
          </a:prstGeom>
          <a:noFill/>
          <a:ln w="9525">
            <a:solidFill>
              <a:srgbClr val="CC0000"/>
            </a:solidFill>
            <a:round/>
            <a:headEnd/>
            <a:tailEnd/>
          </a:ln>
          <a:effectLst/>
        </p:spPr>
        <p:txBody>
          <a:bodyPr wrap="none" anchor="ctr"/>
          <a:lstStyle/>
          <a:p>
            <a:pPr>
              <a:defRPr/>
            </a:pPr>
            <a:endParaRPr lang="en-US"/>
          </a:p>
        </p:txBody>
      </p:sp>
      <p:sp>
        <p:nvSpPr>
          <p:cNvPr id="12" name="Line 15"/>
          <p:cNvSpPr>
            <a:spLocks noChangeShapeType="1"/>
          </p:cNvSpPr>
          <p:nvPr userDrawn="1"/>
        </p:nvSpPr>
        <p:spPr bwMode="auto">
          <a:xfrm flipH="1">
            <a:off x="739775" y="6045200"/>
            <a:ext cx="1670050" cy="0"/>
          </a:xfrm>
          <a:prstGeom prst="line">
            <a:avLst/>
          </a:prstGeom>
          <a:noFill/>
          <a:ln w="9525">
            <a:solidFill>
              <a:srgbClr val="CC0000"/>
            </a:solidFill>
            <a:round/>
            <a:headEnd/>
            <a:tailEnd/>
          </a:ln>
          <a:effectLst/>
        </p:spPr>
        <p:txBody>
          <a:bodyPr wrap="none" anchor="ctr"/>
          <a:lstStyle/>
          <a:p>
            <a:pPr>
              <a:defRPr/>
            </a:pPr>
            <a:endParaRPr lang="en-US"/>
          </a:p>
        </p:txBody>
      </p:sp>
      <p:sp>
        <p:nvSpPr>
          <p:cNvPr id="605189" name="Rectangle 5"/>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605190"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en-US"/>
              <a:t>Click to edit Master subtitle style</a:t>
            </a:r>
          </a:p>
        </p:txBody>
      </p:sp>
      <p:sp>
        <p:nvSpPr>
          <p:cNvPr id="13" name="Rectangle 7"/>
          <p:cNvSpPr>
            <a:spLocks noGrp="1" noChangeArrowheads="1"/>
          </p:cNvSpPr>
          <p:nvPr>
            <p:ph type="dt" sz="quarter" idx="10"/>
          </p:nvPr>
        </p:nvSpPr>
        <p:spPr/>
        <p:txBody>
          <a:bodyPr/>
          <a:lstStyle>
            <a:lvl1pPr>
              <a:defRPr/>
            </a:lvl1pPr>
          </a:lstStyle>
          <a:p>
            <a:pPr>
              <a:defRPr/>
            </a:pPr>
            <a:fld id="{E0B6E2B3-2DA9-4C5C-A83E-AB4C32142E03}" type="datetime5">
              <a:rPr lang="en-US"/>
              <a:pPr>
                <a:defRPr/>
              </a:pPr>
              <a:t>28-Aug-14</a:t>
            </a:fld>
            <a:endParaRPr lang="en-US"/>
          </a:p>
        </p:txBody>
      </p:sp>
      <p:sp>
        <p:nvSpPr>
          <p:cNvPr id="14" name="Rectangle 8"/>
          <p:cNvSpPr>
            <a:spLocks noGrp="1" noChangeArrowheads="1"/>
          </p:cNvSpPr>
          <p:nvPr>
            <p:ph type="ftr" sz="quarter" idx="11"/>
          </p:nvPr>
        </p:nvSpPr>
        <p:spPr/>
        <p:txBody>
          <a:bodyPr/>
          <a:lstStyle>
            <a:lvl1pPr>
              <a:defRPr/>
            </a:lvl1pPr>
          </a:lstStyle>
          <a:p>
            <a:pPr>
              <a:defRPr/>
            </a:pPr>
            <a:endParaRPr lang="en-US"/>
          </a:p>
        </p:txBody>
      </p:sp>
      <p:sp>
        <p:nvSpPr>
          <p:cNvPr id="15" name="Rectangle 9"/>
          <p:cNvSpPr>
            <a:spLocks noGrp="1" noChangeArrowheads="1"/>
          </p:cNvSpPr>
          <p:nvPr>
            <p:ph type="sldNum" sz="quarter" idx="12"/>
          </p:nvPr>
        </p:nvSpPr>
        <p:spPr/>
        <p:txBody>
          <a:bodyPr/>
          <a:lstStyle>
            <a:lvl1pPr>
              <a:defRPr/>
            </a:lvl1pPr>
          </a:lstStyle>
          <a:p>
            <a:pPr>
              <a:defRPr/>
            </a:pPr>
            <a:fld id="{1A6839E5-D85E-4A09-AFDE-1B5EAB030E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3476B43F-1D51-4CA8-9D0F-2F0DE7CDBED4}" type="datetime5">
              <a:rPr lang="en-US"/>
              <a:pPr>
                <a:defRPr/>
              </a:pPr>
              <a:t>28-Aug-14</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343E6737-AFD0-40D8-B387-6BD80A5C4F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60715ABC-91DB-4882-996C-E092622DBD6E}" type="datetime5">
              <a:rPr lang="en-US"/>
              <a:pPr>
                <a:defRPr/>
              </a:pPr>
              <a:t>28-Aug-14</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82BB0A69-CC5F-49B0-897D-C4452FA870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16EDDEA4-C38E-49E3-8D85-535528A41D4C}" type="datetime5">
              <a:rPr lang="en-US"/>
              <a:pPr>
                <a:defRPr/>
              </a:pPr>
              <a:t>28-Aug-14</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B453D7CA-D3DD-40B0-9D8E-7B97E4128DC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7BBEDF88-8E18-4B4D-B478-D6B58C389DBE}" type="datetime5">
              <a:rPr lang="en-US"/>
              <a:pPr>
                <a:defRPr/>
              </a:pPr>
              <a:t>28-Aug-14</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29249FD-11BE-4802-AE7A-B0887675F59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119B4892-983A-46AC-A6CA-F82E27DB0253}" type="datetime5">
              <a:rPr lang="en-US"/>
              <a:pPr>
                <a:defRPr/>
              </a:pPr>
              <a:t>28-Aug-14</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AF5181F0-1B51-4FFB-8557-433767B32DD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fld id="{903A6CB1-6E43-45AE-B6A1-5FF496BD591C}" type="datetime5">
              <a:rPr lang="en-US"/>
              <a:pPr>
                <a:defRPr/>
              </a:pPr>
              <a:t>28-Aug-14</a:t>
            </a:fld>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C167F0A4-3410-4642-A556-34340CE88C8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fld id="{E126C76A-31F6-46B6-A279-C2366F3BD25E}" type="datetime5">
              <a:rPr lang="en-US"/>
              <a:pPr>
                <a:defRPr/>
              </a:pPr>
              <a:t>28-Aug-14</a:t>
            </a:fld>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8362B64C-5F7E-4F1B-9976-1E39A533020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61026BDB-5D6A-4E38-8CAF-379C058ACAE8}" type="datetime5">
              <a:rPr lang="en-US"/>
              <a:pPr>
                <a:defRPr/>
              </a:pPr>
              <a:t>28-Aug-14</a:t>
            </a:fld>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68647437-4BC4-4F77-B10C-BFB6FECDA31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181972E5-5124-45B2-9176-1BC2AD502317}" type="datetime5">
              <a:rPr lang="en-US"/>
              <a:pPr>
                <a:defRPr/>
              </a:pPr>
              <a:t>28-Aug-14</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E98E38BB-321E-4881-B87D-43608B4A24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95A695F9-2C91-46BC-BFAD-E8AA0041E819}" type="datetime5">
              <a:rPr lang="en-US"/>
              <a:pPr>
                <a:defRPr/>
              </a:pPr>
              <a:t>28-Aug-14</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74828DF-72E7-4C94-A79B-DC4F9C6063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88"/>
            <a:ext cx="9132888" cy="6845300"/>
            <a:chOff x="0" y="1"/>
            <a:chExt cx="5753" cy="4312"/>
          </a:xfrm>
        </p:grpSpPr>
        <p:sp>
          <p:nvSpPr>
            <p:cNvPr id="604163"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p>
          </p:txBody>
        </p:sp>
        <p:sp>
          <p:nvSpPr>
            <p:cNvPr id="604164"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lang="en-US"/>
            </a:p>
          </p:txBody>
        </p:sp>
      </p:grpSp>
      <p:sp>
        <p:nvSpPr>
          <p:cNvPr id="604165"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604166"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fld id="{D256EC2C-78BD-42A6-8E2D-FB92934D58AD}" type="datetime5">
              <a:rPr lang="en-US"/>
              <a:pPr>
                <a:defRPr/>
              </a:pPr>
              <a:t>28-Aug-14</a:t>
            </a:fld>
            <a:endParaRPr lang="en-US"/>
          </a:p>
        </p:txBody>
      </p:sp>
      <p:sp>
        <p:nvSpPr>
          <p:cNvPr id="604167"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en-US"/>
          </a:p>
        </p:txBody>
      </p:sp>
      <p:sp>
        <p:nvSpPr>
          <p:cNvPr id="604168"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0ACF5D4C-0A55-4D07-9687-EBE148164279}" type="slidenum">
              <a:rPr lang="en-US"/>
              <a:pPr>
                <a:defRPr/>
              </a:pPr>
              <a:t>‹#›</a:t>
            </a:fld>
            <a:endParaRPr lang="en-US"/>
          </a:p>
        </p:txBody>
      </p:sp>
      <p:sp>
        <p:nvSpPr>
          <p:cNvPr id="1031"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170" name="Text Box 10"/>
          <p:cNvSpPr txBox="1">
            <a:spLocks noChangeArrowheads="1"/>
          </p:cNvSpPr>
          <p:nvPr userDrawn="1"/>
        </p:nvSpPr>
        <p:spPr bwMode="auto">
          <a:xfrm>
            <a:off x="295275" y="863600"/>
            <a:ext cx="1498600" cy="517525"/>
          </a:xfrm>
          <a:prstGeom prst="rect">
            <a:avLst/>
          </a:prstGeom>
          <a:noFill/>
          <a:ln w="9525">
            <a:noFill/>
            <a:miter lim="800000"/>
            <a:headEnd/>
            <a:tailEnd/>
          </a:ln>
          <a:effectLst/>
        </p:spPr>
        <p:txBody>
          <a:bodyPr wrap="none">
            <a:spAutoFit/>
          </a:bodyPr>
          <a:lstStyle/>
          <a:p>
            <a:pPr eaLnBrk="0" hangingPunct="0">
              <a:defRPr/>
            </a:pPr>
            <a:r>
              <a:rPr lang="en-US" sz="1400" b="1">
                <a:effectLst>
                  <a:outerShdw blurRad="38100" dist="38100" dir="2700000" algn="tl">
                    <a:srgbClr val="C0C0C0"/>
                  </a:outerShdw>
                </a:effectLst>
                <a:latin typeface="Arial" charset="0"/>
              </a:rPr>
              <a:t>US Army Corps</a:t>
            </a:r>
          </a:p>
          <a:p>
            <a:pPr eaLnBrk="0" hangingPunct="0">
              <a:defRPr/>
            </a:pPr>
            <a:r>
              <a:rPr lang="en-US" sz="1400" b="1">
                <a:effectLst>
                  <a:outerShdw blurRad="38100" dist="38100" dir="2700000" algn="tl">
                    <a:srgbClr val="C0C0C0"/>
                  </a:outerShdw>
                </a:effectLst>
                <a:latin typeface="Arial" charset="0"/>
              </a:rPr>
              <a:t>of Engineers</a:t>
            </a:r>
          </a:p>
        </p:txBody>
      </p:sp>
      <p:sp>
        <p:nvSpPr>
          <p:cNvPr id="604171" name="Line 11"/>
          <p:cNvSpPr>
            <a:spLocks noChangeShapeType="1"/>
          </p:cNvSpPr>
          <p:nvPr userDrawn="1"/>
        </p:nvSpPr>
        <p:spPr bwMode="auto">
          <a:xfrm flipV="1">
            <a:off x="3333750" y="1368425"/>
            <a:ext cx="2743200" cy="0"/>
          </a:xfrm>
          <a:prstGeom prst="line">
            <a:avLst/>
          </a:prstGeom>
          <a:noFill/>
          <a:ln w="38100">
            <a:solidFill>
              <a:srgbClr val="CC0000"/>
            </a:solidFill>
            <a:round/>
            <a:headEnd/>
            <a:tailEnd/>
          </a:ln>
          <a:effectLst/>
        </p:spPr>
        <p:txBody>
          <a:bodyPr/>
          <a:lstStyle/>
          <a:p>
            <a:pPr>
              <a:defRPr/>
            </a:pPr>
            <a:endParaRPr lang="en-US"/>
          </a:p>
        </p:txBody>
      </p:sp>
      <p:pic>
        <p:nvPicPr>
          <p:cNvPr id="1034" name="Picture 12" descr="logo alone trans copy"/>
          <p:cNvPicPr>
            <a:picLocks noChangeAspect="1" noChangeArrowheads="1"/>
          </p:cNvPicPr>
          <p:nvPr userDrawn="1"/>
        </p:nvPicPr>
        <p:blipFill>
          <a:blip r:embed="rId13" cstate="print"/>
          <a:srcRect/>
          <a:stretch>
            <a:fillRect/>
          </a:stretch>
        </p:blipFill>
        <p:spPr bwMode="auto">
          <a:xfrm>
            <a:off x="398463" y="250825"/>
            <a:ext cx="765175" cy="582613"/>
          </a:xfrm>
          <a:prstGeom prst="rect">
            <a:avLst/>
          </a:prstGeom>
          <a:noFill/>
          <a:ln w="9525">
            <a:noFill/>
            <a:miter lim="800000"/>
            <a:headEnd/>
            <a:tailEnd/>
          </a:ln>
        </p:spPr>
      </p:pic>
      <p:sp>
        <p:nvSpPr>
          <p:cNvPr id="604173" name="Text Box 13"/>
          <p:cNvSpPr txBox="1">
            <a:spLocks noChangeArrowheads="1"/>
          </p:cNvSpPr>
          <p:nvPr userDrawn="1"/>
        </p:nvSpPr>
        <p:spPr bwMode="auto">
          <a:xfrm>
            <a:off x="2155825" y="5873750"/>
            <a:ext cx="4983163" cy="336550"/>
          </a:xfrm>
          <a:prstGeom prst="rect">
            <a:avLst/>
          </a:prstGeom>
          <a:noFill/>
          <a:ln w="9525">
            <a:noFill/>
            <a:miter lim="800000"/>
            <a:headEnd/>
            <a:tailEnd/>
          </a:ln>
          <a:effectLst/>
        </p:spPr>
        <p:txBody>
          <a:bodyPr>
            <a:spAutoFit/>
          </a:bodyPr>
          <a:lstStyle/>
          <a:p>
            <a:pPr eaLnBrk="0" hangingPunct="0">
              <a:defRPr/>
            </a:pPr>
            <a:r>
              <a:rPr lang="en-US" sz="1600" b="1">
                <a:effectLst>
                  <a:outerShdw blurRad="38100" dist="38100" dir="2700000" algn="tl">
                    <a:srgbClr val="C0C0C0"/>
                  </a:outerShdw>
                </a:effectLst>
                <a:latin typeface="Lucida Sans" pitchFamily="34" charset="0"/>
              </a:rPr>
              <a:t>    </a:t>
            </a:r>
            <a:r>
              <a:rPr lang="en-US" sz="1600" i="1">
                <a:solidFill>
                  <a:srgbClr val="FF3300"/>
                </a:solidFill>
                <a:latin typeface="Arial" charset="0"/>
              </a:rPr>
              <a:t>One Corps </a:t>
            </a:r>
            <a:r>
              <a:rPr lang="en-US" sz="1600" i="1">
                <a:solidFill>
                  <a:srgbClr val="FD0903"/>
                </a:solidFill>
                <a:latin typeface="Arial" charset="0"/>
              </a:rPr>
              <a:t>Serving</a:t>
            </a:r>
            <a:r>
              <a:rPr lang="en-US" sz="1600" i="1">
                <a:solidFill>
                  <a:srgbClr val="FF3300"/>
                </a:solidFill>
                <a:latin typeface="Arial" charset="0"/>
              </a:rPr>
              <a:t> The Army and the Nation</a:t>
            </a:r>
          </a:p>
        </p:txBody>
      </p:sp>
      <p:sp>
        <p:nvSpPr>
          <p:cNvPr id="604174" name="Line 14"/>
          <p:cNvSpPr>
            <a:spLocks noChangeShapeType="1"/>
          </p:cNvSpPr>
          <p:nvPr userDrawn="1"/>
        </p:nvSpPr>
        <p:spPr bwMode="auto">
          <a:xfrm>
            <a:off x="6627813" y="6081713"/>
            <a:ext cx="1682750" cy="0"/>
          </a:xfrm>
          <a:prstGeom prst="line">
            <a:avLst/>
          </a:prstGeom>
          <a:noFill/>
          <a:ln w="9525">
            <a:solidFill>
              <a:srgbClr val="CC0000"/>
            </a:solidFill>
            <a:round/>
            <a:headEnd/>
            <a:tailEnd/>
          </a:ln>
          <a:effectLst/>
        </p:spPr>
        <p:txBody>
          <a:bodyPr wrap="none" anchor="ctr"/>
          <a:lstStyle/>
          <a:p>
            <a:pPr>
              <a:defRPr/>
            </a:pPr>
            <a:endParaRPr lang="en-US"/>
          </a:p>
        </p:txBody>
      </p:sp>
      <p:sp>
        <p:nvSpPr>
          <p:cNvPr id="604175" name="Line 15"/>
          <p:cNvSpPr>
            <a:spLocks noChangeShapeType="1"/>
          </p:cNvSpPr>
          <p:nvPr userDrawn="1"/>
        </p:nvSpPr>
        <p:spPr bwMode="auto">
          <a:xfrm flipH="1">
            <a:off x="739775" y="6045200"/>
            <a:ext cx="1670050" cy="0"/>
          </a:xfrm>
          <a:prstGeom prst="line">
            <a:avLst/>
          </a:prstGeom>
          <a:noFill/>
          <a:ln w="9525">
            <a:solidFill>
              <a:srgbClr val="CC0000"/>
            </a:solid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fontAlgn="base">
        <a:spcBef>
          <a:spcPct val="20000"/>
        </a:spcBef>
        <a:spcAft>
          <a:spcPct val="0"/>
        </a:spcAft>
        <a:buClr>
          <a:schemeClr val="tx1"/>
        </a:buClr>
        <a:buChar char="•"/>
        <a:defRPr sz="2000">
          <a:solidFill>
            <a:schemeClr val="tx1"/>
          </a:solidFill>
          <a:latin typeface="+mn-lt"/>
        </a:defRPr>
      </a:lvl6pPr>
      <a:lvl7pPr marL="2971800" indent="-228600" algn="l" rtl="0" fontAlgn="base">
        <a:spcBef>
          <a:spcPct val="20000"/>
        </a:spcBef>
        <a:spcAft>
          <a:spcPct val="0"/>
        </a:spcAft>
        <a:buClr>
          <a:schemeClr val="tx1"/>
        </a:buClr>
        <a:buChar char="•"/>
        <a:defRPr sz="2000">
          <a:solidFill>
            <a:schemeClr val="tx1"/>
          </a:solidFill>
          <a:latin typeface="+mn-lt"/>
        </a:defRPr>
      </a:lvl7pPr>
      <a:lvl8pPr marL="3429000" indent="-228600" algn="l" rtl="0" fontAlgn="base">
        <a:spcBef>
          <a:spcPct val="20000"/>
        </a:spcBef>
        <a:spcAft>
          <a:spcPct val="0"/>
        </a:spcAft>
        <a:buClr>
          <a:schemeClr val="tx1"/>
        </a:buClr>
        <a:buChar char="•"/>
        <a:defRPr sz="2000">
          <a:solidFill>
            <a:schemeClr val="tx1"/>
          </a:solidFill>
          <a:latin typeface="+mn-lt"/>
        </a:defRPr>
      </a:lvl8pPr>
      <a:lvl9pPr marL="3886200" indent="-228600" algn="l" rtl="0" fontAlgn="base">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2"/>
          <p:cNvSpPr>
            <a:spLocks noGrp="1"/>
          </p:cNvSpPr>
          <p:nvPr>
            <p:ph type="dt" sz="quarter" idx="10"/>
          </p:nvPr>
        </p:nvSpPr>
        <p:spPr>
          <a:noFill/>
        </p:spPr>
        <p:txBody>
          <a:bodyPr/>
          <a:lstStyle/>
          <a:p>
            <a:fld id="{7EF57149-08DB-4B66-81CF-EF9F145AA820}" type="datetime5">
              <a:rPr lang="en-US" smtClean="0"/>
              <a:pPr/>
              <a:t>28-Aug-14</a:t>
            </a:fld>
            <a:endParaRPr lang="en-US" smtClean="0"/>
          </a:p>
        </p:txBody>
      </p:sp>
      <p:sp>
        <p:nvSpPr>
          <p:cNvPr id="3075" name="Slide Number Placeholder 4"/>
          <p:cNvSpPr>
            <a:spLocks noGrp="1"/>
          </p:cNvSpPr>
          <p:nvPr>
            <p:ph type="sldNum" sz="quarter" idx="12"/>
          </p:nvPr>
        </p:nvSpPr>
        <p:spPr>
          <a:noFill/>
        </p:spPr>
        <p:txBody>
          <a:bodyPr/>
          <a:lstStyle/>
          <a:p>
            <a:fld id="{FBCAF2F9-60F4-49FB-9D6D-0E2CDEE8C119}" type="slidenum">
              <a:rPr lang="en-US" smtClean="0"/>
              <a:pPr/>
              <a:t>1</a:t>
            </a:fld>
            <a:endParaRPr lang="en-US" smtClean="0"/>
          </a:p>
        </p:txBody>
      </p:sp>
      <p:sp>
        <p:nvSpPr>
          <p:cNvPr id="544773" name="Rectangle 5"/>
          <p:cNvSpPr>
            <a:spLocks noGrp="1" noChangeArrowheads="1"/>
          </p:cNvSpPr>
          <p:nvPr>
            <p:ph type="title"/>
          </p:nvPr>
        </p:nvSpPr>
        <p:spPr>
          <a:xfrm>
            <a:off x="889000" y="438150"/>
            <a:ext cx="7772400" cy="1157288"/>
          </a:xfrm>
        </p:spPr>
        <p:txBody>
          <a:bodyPr/>
          <a:lstStyle/>
          <a:p>
            <a:pPr eaLnBrk="1" hangingPunct="1">
              <a:defRPr/>
            </a:pPr>
            <a:r>
              <a:rPr lang="en-US" smtClean="0">
                <a:latin typeface="Times New Roman" pitchFamily="18" charset="0"/>
              </a:rPr>
              <a:t>PRIP  101</a:t>
            </a:r>
          </a:p>
        </p:txBody>
      </p:sp>
      <p:sp>
        <p:nvSpPr>
          <p:cNvPr id="544772" name="Text Box 4"/>
          <p:cNvSpPr txBox="1">
            <a:spLocks noChangeArrowheads="1"/>
          </p:cNvSpPr>
          <p:nvPr/>
        </p:nvSpPr>
        <p:spPr bwMode="auto">
          <a:xfrm>
            <a:off x="1222375" y="2560638"/>
            <a:ext cx="6827838" cy="1373187"/>
          </a:xfrm>
          <a:prstGeom prst="rect">
            <a:avLst/>
          </a:prstGeom>
          <a:noFill/>
          <a:ln w="9525">
            <a:noFill/>
            <a:miter lim="800000"/>
            <a:headEnd/>
            <a:tailEnd/>
          </a:ln>
          <a:effectLst/>
        </p:spPr>
        <p:txBody>
          <a:bodyPr>
            <a:spAutoFit/>
          </a:bodyPr>
          <a:lstStyle/>
          <a:p>
            <a:pPr algn="ctr" eaLnBrk="0" hangingPunct="0">
              <a:spcBef>
                <a:spcPct val="50000"/>
              </a:spcBef>
              <a:defRPr/>
            </a:pPr>
            <a:r>
              <a:rPr lang="en-US" sz="2800" b="1" i="1">
                <a:effectLst>
                  <a:outerShdw blurRad="38100" dist="38100" dir="2700000" algn="tl">
                    <a:srgbClr val="C0C0C0"/>
                  </a:outerShdw>
                </a:effectLst>
              </a:rPr>
              <a:t>Revolving Fund and the Plant Replacement and Improvement Program (PRIP)</a:t>
            </a:r>
            <a:br>
              <a:rPr lang="en-US" sz="2800" b="1" i="1">
                <a:effectLst>
                  <a:outerShdw blurRad="38100" dist="38100" dir="2700000" algn="tl">
                    <a:srgbClr val="C0C0C0"/>
                  </a:outerShdw>
                </a:effectLst>
              </a:rPr>
            </a:br>
            <a:r>
              <a:rPr lang="en-US" sz="2800" b="1" i="1">
                <a:effectLst>
                  <a:outerShdw blurRad="38100" dist="38100" dir="2700000" algn="tl">
                    <a:srgbClr val="C0C0C0"/>
                  </a:outerShdw>
                </a:effectLst>
              </a:rPr>
              <a:t>ER 37-1-29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p>
            <a:fld id="{BE1F6F72-E153-4417-B5D5-EF917B48FEB2}" type="datetime5">
              <a:rPr lang="en-US" smtClean="0"/>
              <a:pPr/>
              <a:t>28-Aug-14</a:t>
            </a:fld>
            <a:endParaRPr lang="en-US" smtClean="0"/>
          </a:p>
        </p:txBody>
      </p:sp>
      <p:sp>
        <p:nvSpPr>
          <p:cNvPr id="12291" name="Slide Number Placeholder 3"/>
          <p:cNvSpPr>
            <a:spLocks noGrp="1"/>
          </p:cNvSpPr>
          <p:nvPr>
            <p:ph type="sldNum" sz="quarter" idx="12"/>
          </p:nvPr>
        </p:nvSpPr>
        <p:spPr>
          <a:noFill/>
        </p:spPr>
        <p:txBody>
          <a:bodyPr/>
          <a:lstStyle/>
          <a:p>
            <a:fld id="{3D2A480C-CCE3-404F-A3A1-362B275A9568}" type="slidenum">
              <a:rPr lang="en-US" smtClean="0"/>
              <a:pPr/>
              <a:t>10</a:t>
            </a:fld>
            <a:endParaRPr lang="en-US" smtClean="0"/>
          </a:p>
        </p:txBody>
      </p:sp>
      <p:sp>
        <p:nvSpPr>
          <p:cNvPr id="12292" name="Text Box 373"/>
          <p:cNvSpPr txBox="1">
            <a:spLocks noChangeArrowheads="1"/>
          </p:cNvSpPr>
          <p:nvPr/>
        </p:nvSpPr>
        <p:spPr bwMode="auto">
          <a:xfrm>
            <a:off x="2035175" y="258763"/>
            <a:ext cx="5735638" cy="1066800"/>
          </a:xfrm>
          <a:prstGeom prst="rect">
            <a:avLst/>
          </a:prstGeom>
          <a:noFill/>
          <a:ln w="9525">
            <a:noFill/>
            <a:miter lim="800000"/>
            <a:headEnd/>
            <a:tailEnd/>
          </a:ln>
        </p:spPr>
        <p:txBody>
          <a:bodyPr>
            <a:spAutoFit/>
          </a:bodyPr>
          <a:lstStyle/>
          <a:p>
            <a:pPr algn="ctr"/>
            <a:r>
              <a:rPr lang="en-US" sz="3200" b="1"/>
              <a:t>Required Forms for PRIP Budget Submission</a:t>
            </a:r>
          </a:p>
        </p:txBody>
      </p:sp>
      <p:sp>
        <p:nvSpPr>
          <p:cNvPr id="3118" name="Rectangle 4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073" name="Group 1"/>
          <p:cNvGrpSpPr>
            <a:grpSpLocks noChangeAspect="1"/>
          </p:cNvGrpSpPr>
          <p:nvPr/>
        </p:nvGrpSpPr>
        <p:grpSpPr bwMode="auto">
          <a:xfrm>
            <a:off x="1732547" y="2021304"/>
            <a:ext cx="6599401" cy="3330342"/>
            <a:chOff x="0" y="0"/>
            <a:chExt cx="9423" cy="4755"/>
          </a:xfrm>
        </p:grpSpPr>
        <p:sp>
          <p:nvSpPr>
            <p:cNvPr id="3117" name="AutoShape 45"/>
            <p:cNvSpPr>
              <a:spLocks noChangeAspect="1" noChangeArrowheads="1" noTextEdit="1"/>
            </p:cNvSpPr>
            <p:nvPr/>
          </p:nvSpPr>
          <p:spPr bwMode="auto">
            <a:xfrm>
              <a:off x="0" y="0"/>
              <a:ext cx="9423" cy="475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116" name="Rectangle 44"/>
            <p:cNvSpPr>
              <a:spLocks noChangeArrowheads="1"/>
            </p:cNvSpPr>
            <p:nvPr/>
          </p:nvSpPr>
          <p:spPr bwMode="auto">
            <a:xfrm>
              <a:off x="5191" y="22"/>
              <a:ext cx="680" cy="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rgbClr val="000000"/>
                  </a:solidFill>
                  <a:effectLst/>
                  <a:latin typeface="Arial" pitchFamily="34" charset="0"/>
                  <a:ea typeface="Calibri" pitchFamily="34" charset="0"/>
                  <a:cs typeface="Arial" pitchFamily="34" charset="0"/>
                </a:rPr>
                <a:t>4613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15" name="Rectangle 43"/>
            <p:cNvSpPr>
              <a:spLocks noChangeArrowheads="1"/>
            </p:cNvSpPr>
            <p:nvPr/>
          </p:nvSpPr>
          <p:spPr bwMode="auto">
            <a:xfrm>
              <a:off x="6723" y="22"/>
              <a:ext cx="680" cy="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rgbClr val="000000"/>
                  </a:solidFill>
                  <a:effectLst/>
                  <a:latin typeface="Arial" pitchFamily="34" charset="0"/>
                  <a:ea typeface="Calibri" pitchFamily="34" charset="0"/>
                  <a:cs typeface="Arial" pitchFamily="34" charset="0"/>
                </a:rPr>
                <a:t>4943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14" name="Rectangle 42"/>
            <p:cNvSpPr>
              <a:spLocks noChangeArrowheads="1"/>
            </p:cNvSpPr>
            <p:nvPr/>
          </p:nvSpPr>
          <p:spPr bwMode="auto">
            <a:xfrm>
              <a:off x="73" y="408"/>
              <a:ext cx="4490" cy="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ea typeface="Calibri" pitchFamily="34" charset="0"/>
                  <a:cs typeface="Arial" pitchFamily="34" charset="0"/>
                </a:rPr>
                <a:t>Major Items New Start (&gt;$5,000K)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13" name="Rectangle 41"/>
            <p:cNvSpPr>
              <a:spLocks noChangeArrowheads="1"/>
            </p:cNvSpPr>
            <p:nvPr/>
          </p:nvSpPr>
          <p:spPr bwMode="auto">
            <a:xfrm>
              <a:off x="5227" y="408"/>
              <a:ext cx="590" cy="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ea typeface="Calibri" pitchFamily="34" charset="0"/>
                  <a:cs typeface="Arial" pitchFamily="34" charset="0"/>
                </a:rPr>
                <a:t>YES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12" name="Rectangle 40"/>
            <p:cNvSpPr>
              <a:spLocks noChangeArrowheads="1"/>
            </p:cNvSpPr>
            <p:nvPr/>
          </p:nvSpPr>
          <p:spPr bwMode="auto">
            <a:xfrm>
              <a:off x="6759" y="408"/>
              <a:ext cx="590" cy="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ea typeface="Calibri" pitchFamily="34" charset="0"/>
                  <a:cs typeface="Arial" pitchFamily="34" charset="0"/>
                </a:rPr>
                <a:t>YES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11" name="Rectangle 39"/>
            <p:cNvSpPr>
              <a:spLocks noChangeArrowheads="1"/>
            </p:cNvSpPr>
            <p:nvPr/>
          </p:nvSpPr>
          <p:spPr bwMode="auto">
            <a:xfrm>
              <a:off x="73" y="1157"/>
              <a:ext cx="4186" cy="5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ea typeface="Calibri" pitchFamily="34" charset="0"/>
                  <a:cs typeface="Arial" pitchFamily="34" charset="0"/>
                </a:rPr>
                <a:t>Minor Items (&gt;$250K&lt;$5,000K)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10" name="Rectangle 38"/>
            <p:cNvSpPr>
              <a:spLocks noChangeArrowheads="1"/>
            </p:cNvSpPr>
            <p:nvPr/>
          </p:nvSpPr>
          <p:spPr bwMode="auto">
            <a:xfrm>
              <a:off x="5318" y="1157"/>
              <a:ext cx="417" cy="5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ea typeface="Calibri" pitchFamily="34" charset="0"/>
                  <a:cs typeface="Arial" pitchFamily="34" charset="0"/>
                </a:rPr>
                <a:t>NA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9" name="Rectangle 37"/>
            <p:cNvSpPr>
              <a:spLocks noChangeArrowheads="1"/>
            </p:cNvSpPr>
            <p:nvPr/>
          </p:nvSpPr>
          <p:spPr bwMode="auto">
            <a:xfrm>
              <a:off x="6759" y="1157"/>
              <a:ext cx="590" cy="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ea typeface="Calibri" pitchFamily="34" charset="0"/>
                  <a:cs typeface="Arial" pitchFamily="34" charset="0"/>
                </a:rPr>
                <a:t>YES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8" name="Rectangle 36"/>
            <p:cNvSpPr>
              <a:spLocks noChangeArrowheads="1"/>
            </p:cNvSpPr>
            <p:nvPr/>
          </p:nvSpPr>
          <p:spPr bwMode="auto">
            <a:xfrm>
              <a:off x="73" y="1907"/>
              <a:ext cx="4100" cy="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ea typeface="Calibri" pitchFamily="34" charset="0"/>
                  <a:cs typeface="Arial" pitchFamily="34" charset="0"/>
                </a:rPr>
                <a:t>Update Continuing Major Items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7" name="Rectangle 35"/>
            <p:cNvSpPr>
              <a:spLocks noChangeArrowheads="1"/>
            </p:cNvSpPr>
            <p:nvPr/>
          </p:nvSpPr>
          <p:spPr bwMode="auto">
            <a:xfrm>
              <a:off x="5227" y="1907"/>
              <a:ext cx="590" cy="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ea typeface="Calibri" pitchFamily="34" charset="0"/>
                  <a:cs typeface="Arial" pitchFamily="34" charset="0"/>
                </a:rPr>
                <a:t>YES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6" name="Rectangle 34"/>
            <p:cNvSpPr>
              <a:spLocks noChangeArrowheads="1"/>
            </p:cNvSpPr>
            <p:nvPr/>
          </p:nvSpPr>
          <p:spPr bwMode="auto">
            <a:xfrm>
              <a:off x="6850" y="1907"/>
              <a:ext cx="417" cy="5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ea typeface="Calibri" pitchFamily="34" charset="0"/>
                  <a:cs typeface="Arial" pitchFamily="34" charset="0"/>
                </a:rPr>
                <a:t>NA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5" name="Rectangle 33"/>
            <p:cNvSpPr>
              <a:spLocks noChangeArrowheads="1"/>
            </p:cNvSpPr>
            <p:nvPr/>
          </p:nvSpPr>
          <p:spPr bwMode="auto">
            <a:xfrm>
              <a:off x="73" y="2656"/>
              <a:ext cx="4110" cy="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ea typeface="Calibri" pitchFamily="34" charset="0"/>
                  <a:cs typeface="Arial" pitchFamily="34" charset="0"/>
                </a:rPr>
                <a:t>Update Continuing Minor Items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4" name="Rectangle 32"/>
            <p:cNvSpPr>
              <a:spLocks noChangeArrowheads="1"/>
            </p:cNvSpPr>
            <p:nvPr/>
          </p:nvSpPr>
          <p:spPr bwMode="auto">
            <a:xfrm>
              <a:off x="5227" y="2656"/>
              <a:ext cx="590" cy="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ea typeface="Calibri" pitchFamily="34" charset="0"/>
                  <a:cs typeface="Arial" pitchFamily="34" charset="0"/>
                </a:rPr>
                <a:t>YES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3" name="Rectangle 31"/>
            <p:cNvSpPr>
              <a:spLocks noChangeArrowheads="1"/>
            </p:cNvSpPr>
            <p:nvPr/>
          </p:nvSpPr>
          <p:spPr bwMode="auto">
            <a:xfrm>
              <a:off x="6850" y="2656"/>
              <a:ext cx="417" cy="5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ea typeface="Calibri" pitchFamily="34" charset="0"/>
                  <a:cs typeface="Arial" pitchFamily="34" charset="0"/>
                </a:rPr>
                <a:t>NA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2" name="Rectangle 30"/>
            <p:cNvSpPr>
              <a:spLocks noChangeArrowheads="1"/>
            </p:cNvSpPr>
            <p:nvPr/>
          </p:nvSpPr>
          <p:spPr bwMode="auto">
            <a:xfrm>
              <a:off x="7017" y="3031"/>
              <a:ext cx="80" cy="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1" name="Rectangle 29"/>
            <p:cNvSpPr>
              <a:spLocks noChangeArrowheads="1"/>
            </p:cNvSpPr>
            <p:nvPr/>
          </p:nvSpPr>
          <p:spPr bwMode="auto">
            <a:xfrm>
              <a:off x="73" y="3780"/>
              <a:ext cx="9350" cy="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ea typeface="Calibri" pitchFamily="34" charset="0"/>
                  <a:cs typeface="Arial" pitchFamily="34" charset="0"/>
                </a:rPr>
                <a:t>see  ER 37-1-29 (Appendix E &amp; F) for additional information 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0" name="Rectangle 28"/>
            <p:cNvSpPr>
              <a:spLocks noChangeArrowheads="1"/>
            </p:cNvSpPr>
            <p:nvPr/>
          </p:nvSpPr>
          <p:spPr bwMode="auto">
            <a:xfrm>
              <a:off x="73" y="4155"/>
              <a:ext cx="3970" cy="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ea typeface="Calibri" pitchFamily="34" charset="0"/>
                  <a:cs typeface="Arial" pitchFamily="34" charset="0"/>
                </a:rPr>
                <a:t>how to fill out ENG 4613/4943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9" name="Line 27"/>
            <p:cNvSpPr>
              <a:spLocks noChangeShapeType="1"/>
            </p:cNvSpPr>
            <p:nvPr/>
          </p:nvSpPr>
          <p:spPr bwMode="auto">
            <a:xfrm>
              <a:off x="0" y="0"/>
              <a:ext cx="1" cy="3027"/>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8" name="Rectangle 26"/>
            <p:cNvSpPr>
              <a:spLocks noChangeArrowheads="1"/>
            </p:cNvSpPr>
            <p:nvPr/>
          </p:nvSpPr>
          <p:spPr bwMode="auto">
            <a:xfrm>
              <a:off x="0" y="0"/>
              <a:ext cx="29" cy="302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97" name="Line 25"/>
            <p:cNvSpPr>
              <a:spLocks noChangeShapeType="1"/>
            </p:cNvSpPr>
            <p:nvPr/>
          </p:nvSpPr>
          <p:spPr bwMode="auto">
            <a:xfrm>
              <a:off x="4733" y="29"/>
              <a:ext cx="1" cy="299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6" name="Rectangle 24"/>
            <p:cNvSpPr>
              <a:spLocks noChangeArrowheads="1"/>
            </p:cNvSpPr>
            <p:nvPr/>
          </p:nvSpPr>
          <p:spPr bwMode="auto">
            <a:xfrm>
              <a:off x="4733" y="29"/>
              <a:ext cx="29" cy="299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95" name="Line 23"/>
            <p:cNvSpPr>
              <a:spLocks noChangeShapeType="1"/>
            </p:cNvSpPr>
            <p:nvPr/>
          </p:nvSpPr>
          <p:spPr bwMode="auto">
            <a:xfrm>
              <a:off x="6264" y="29"/>
              <a:ext cx="1" cy="299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4" name="Rectangle 22"/>
            <p:cNvSpPr>
              <a:spLocks noChangeArrowheads="1"/>
            </p:cNvSpPr>
            <p:nvPr/>
          </p:nvSpPr>
          <p:spPr bwMode="auto">
            <a:xfrm>
              <a:off x="6264" y="29"/>
              <a:ext cx="29" cy="299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93" name="Line 21"/>
            <p:cNvSpPr>
              <a:spLocks noChangeShapeType="1"/>
            </p:cNvSpPr>
            <p:nvPr/>
          </p:nvSpPr>
          <p:spPr bwMode="auto">
            <a:xfrm>
              <a:off x="7796" y="29"/>
              <a:ext cx="1" cy="299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2" name="Rectangle 20"/>
            <p:cNvSpPr>
              <a:spLocks noChangeArrowheads="1"/>
            </p:cNvSpPr>
            <p:nvPr/>
          </p:nvSpPr>
          <p:spPr bwMode="auto">
            <a:xfrm>
              <a:off x="7796" y="29"/>
              <a:ext cx="29" cy="299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91" name="Line 19"/>
            <p:cNvSpPr>
              <a:spLocks noChangeShapeType="1"/>
            </p:cNvSpPr>
            <p:nvPr/>
          </p:nvSpPr>
          <p:spPr bwMode="auto">
            <a:xfrm>
              <a:off x="29" y="0"/>
              <a:ext cx="7796"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0" name="Rectangle 18"/>
            <p:cNvSpPr>
              <a:spLocks noChangeArrowheads="1"/>
            </p:cNvSpPr>
            <p:nvPr/>
          </p:nvSpPr>
          <p:spPr bwMode="auto">
            <a:xfrm>
              <a:off x="29" y="0"/>
              <a:ext cx="7796" cy="2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89" name="Line 17"/>
            <p:cNvSpPr>
              <a:spLocks noChangeShapeType="1"/>
            </p:cNvSpPr>
            <p:nvPr/>
          </p:nvSpPr>
          <p:spPr bwMode="auto">
            <a:xfrm>
              <a:off x="29" y="375"/>
              <a:ext cx="7796"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8" name="Rectangle 16"/>
            <p:cNvSpPr>
              <a:spLocks noChangeArrowheads="1"/>
            </p:cNvSpPr>
            <p:nvPr/>
          </p:nvSpPr>
          <p:spPr bwMode="auto">
            <a:xfrm>
              <a:off x="29" y="375"/>
              <a:ext cx="7796" cy="2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87" name="Line 15"/>
            <p:cNvSpPr>
              <a:spLocks noChangeShapeType="1"/>
            </p:cNvSpPr>
            <p:nvPr/>
          </p:nvSpPr>
          <p:spPr bwMode="auto">
            <a:xfrm>
              <a:off x="29" y="750"/>
              <a:ext cx="7796"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6" name="Rectangle 14"/>
            <p:cNvSpPr>
              <a:spLocks noChangeArrowheads="1"/>
            </p:cNvSpPr>
            <p:nvPr/>
          </p:nvSpPr>
          <p:spPr bwMode="auto">
            <a:xfrm>
              <a:off x="29" y="750"/>
              <a:ext cx="7796" cy="2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85" name="Line 13"/>
            <p:cNvSpPr>
              <a:spLocks noChangeShapeType="1"/>
            </p:cNvSpPr>
            <p:nvPr/>
          </p:nvSpPr>
          <p:spPr bwMode="auto">
            <a:xfrm>
              <a:off x="29" y="1124"/>
              <a:ext cx="7796"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4" name="Rectangle 12"/>
            <p:cNvSpPr>
              <a:spLocks noChangeArrowheads="1"/>
            </p:cNvSpPr>
            <p:nvPr/>
          </p:nvSpPr>
          <p:spPr bwMode="auto">
            <a:xfrm>
              <a:off x="29" y="1124"/>
              <a:ext cx="7796" cy="2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83" name="Line 11"/>
            <p:cNvSpPr>
              <a:spLocks noChangeShapeType="1"/>
            </p:cNvSpPr>
            <p:nvPr/>
          </p:nvSpPr>
          <p:spPr bwMode="auto">
            <a:xfrm>
              <a:off x="29" y="1499"/>
              <a:ext cx="7796"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2" name="Rectangle 10"/>
            <p:cNvSpPr>
              <a:spLocks noChangeArrowheads="1"/>
            </p:cNvSpPr>
            <p:nvPr/>
          </p:nvSpPr>
          <p:spPr bwMode="auto">
            <a:xfrm>
              <a:off x="29" y="1499"/>
              <a:ext cx="7796" cy="2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81" name="Line 9"/>
            <p:cNvSpPr>
              <a:spLocks noChangeShapeType="1"/>
            </p:cNvSpPr>
            <p:nvPr/>
          </p:nvSpPr>
          <p:spPr bwMode="auto">
            <a:xfrm>
              <a:off x="29" y="1874"/>
              <a:ext cx="7796"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0" name="Rectangle 8"/>
            <p:cNvSpPr>
              <a:spLocks noChangeArrowheads="1"/>
            </p:cNvSpPr>
            <p:nvPr/>
          </p:nvSpPr>
          <p:spPr bwMode="auto">
            <a:xfrm>
              <a:off x="29" y="1874"/>
              <a:ext cx="7796" cy="2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79" name="Line 7"/>
            <p:cNvSpPr>
              <a:spLocks noChangeShapeType="1"/>
            </p:cNvSpPr>
            <p:nvPr/>
          </p:nvSpPr>
          <p:spPr bwMode="auto">
            <a:xfrm>
              <a:off x="29" y="2249"/>
              <a:ext cx="7796"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 name="Rectangle 6"/>
            <p:cNvSpPr>
              <a:spLocks noChangeArrowheads="1"/>
            </p:cNvSpPr>
            <p:nvPr/>
          </p:nvSpPr>
          <p:spPr bwMode="auto">
            <a:xfrm>
              <a:off x="29" y="2249"/>
              <a:ext cx="7796" cy="2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77" name="Line 5"/>
            <p:cNvSpPr>
              <a:spLocks noChangeShapeType="1"/>
            </p:cNvSpPr>
            <p:nvPr/>
          </p:nvSpPr>
          <p:spPr bwMode="auto">
            <a:xfrm>
              <a:off x="29" y="2623"/>
              <a:ext cx="7796"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 name="Rectangle 4"/>
            <p:cNvSpPr>
              <a:spLocks noChangeArrowheads="1"/>
            </p:cNvSpPr>
            <p:nvPr/>
          </p:nvSpPr>
          <p:spPr bwMode="auto">
            <a:xfrm>
              <a:off x="29" y="2623"/>
              <a:ext cx="7796" cy="3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75" name="Line 3"/>
            <p:cNvSpPr>
              <a:spLocks noChangeShapeType="1"/>
            </p:cNvSpPr>
            <p:nvPr/>
          </p:nvSpPr>
          <p:spPr bwMode="auto">
            <a:xfrm>
              <a:off x="29" y="2998"/>
              <a:ext cx="7796"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 name="Rectangle 2"/>
            <p:cNvSpPr>
              <a:spLocks noChangeArrowheads="1"/>
            </p:cNvSpPr>
            <p:nvPr/>
          </p:nvSpPr>
          <p:spPr bwMode="auto">
            <a:xfrm>
              <a:off x="29" y="2998"/>
              <a:ext cx="7796" cy="2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p>
            <a:fld id="{D5D1A126-6D3B-4263-84E8-1E8D6A45116E}" type="datetime5">
              <a:rPr lang="en-US" smtClean="0"/>
              <a:pPr/>
              <a:t>28-Aug-14</a:t>
            </a:fld>
            <a:endParaRPr lang="en-US" smtClean="0"/>
          </a:p>
        </p:txBody>
      </p:sp>
      <p:sp>
        <p:nvSpPr>
          <p:cNvPr id="13315" name="Slide Number Placeholder 3"/>
          <p:cNvSpPr>
            <a:spLocks noGrp="1"/>
          </p:cNvSpPr>
          <p:nvPr>
            <p:ph type="sldNum" sz="quarter" idx="12"/>
          </p:nvPr>
        </p:nvSpPr>
        <p:spPr>
          <a:noFill/>
        </p:spPr>
        <p:txBody>
          <a:bodyPr/>
          <a:lstStyle/>
          <a:p>
            <a:fld id="{5ABF42A3-2889-4D5E-A2C9-A2178EE4AC32}" type="slidenum">
              <a:rPr lang="en-US" smtClean="0"/>
              <a:pPr/>
              <a:t>11</a:t>
            </a:fld>
            <a:endParaRPr lang="en-US" smtClean="0"/>
          </a:p>
        </p:txBody>
      </p:sp>
      <p:sp>
        <p:nvSpPr>
          <p:cNvPr id="13316" name="Text Box 4"/>
          <p:cNvSpPr txBox="1">
            <a:spLocks noChangeArrowheads="1"/>
          </p:cNvSpPr>
          <p:nvPr/>
        </p:nvSpPr>
        <p:spPr bwMode="auto">
          <a:xfrm>
            <a:off x="1892300" y="258763"/>
            <a:ext cx="5735638" cy="579437"/>
          </a:xfrm>
          <a:prstGeom prst="rect">
            <a:avLst/>
          </a:prstGeom>
          <a:noFill/>
          <a:ln w="9525">
            <a:noFill/>
            <a:miter lim="800000"/>
            <a:headEnd/>
            <a:tailEnd/>
          </a:ln>
        </p:spPr>
        <p:txBody>
          <a:bodyPr>
            <a:spAutoFit/>
          </a:bodyPr>
          <a:lstStyle/>
          <a:p>
            <a:pPr algn="ctr"/>
            <a:r>
              <a:rPr lang="en-US" sz="3200" b="1"/>
              <a:t>HQ PRIP POC’s</a:t>
            </a:r>
          </a:p>
        </p:txBody>
      </p:sp>
      <p:sp>
        <p:nvSpPr>
          <p:cNvPr id="13317" name="Text Box 5"/>
          <p:cNvSpPr txBox="1">
            <a:spLocks noChangeArrowheads="1"/>
          </p:cNvSpPr>
          <p:nvPr/>
        </p:nvSpPr>
        <p:spPr bwMode="auto">
          <a:xfrm>
            <a:off x="635000" y="1911350"/>
            <a:ext cx="8316913" cy="4524375"/>
          </a:xfrm>
          <a:prstGeom prst="rect">
            <a:avLst/>
          </a:prstGeom>
          <a:noFill/>
          <a:ln w="9525">
            <a:noFill/>
            <a:miter lim="800000"/>
            <a:headEnd/>
            <a:tailEnd/>
          </a:ln>
        </p:spPr>
        <p:txBody>
          <a:bodyPr>
            <a:spAutoFit/>
          </a:bodyPr>
          <a:lstStyle/>
          <a:p>
            <a:pPr>
              <a:buFontTx/>
              <a:buChar char="•"/>
            </a:pPr>
            <a:r>
              <a:rPr lang="en-US" sz="3200" b="1"/>
              <a:t>  Ed Garcia, Resource Management:   </a:t>
            </a:r>
          </a:p>
          <a:p>
            <a:r>
              <a:rPr lang="en-US" sz="3200" b="1"/>
              <a:t>   (202)761-1832</a:t>
            </a:r>
          </a:p>
          <a:p>
            <a:endParaRPr lang="en-US" sz="3200" b="1"/>
          </a:p>
          <a:p>
            <a:pPr>
              <a:buFontTx/>
              <a:buChar char="•"/>
            </a:pPr>
            <a:r>
              <a:rPr lang="en-US" sz="3200" b="1"/>
              <a:t>  Katherine Brooks, Civil Works, Programs </a:t>
            </a:r>
          </a:p>
          <a:p>
            <a:r>
              <a:rPr lang="en-US" sz="3200" b="1"/>
              <a:t>    Integration Division:  (202)761-0365</a:t>
            </a:r>
          </a:p>
          <a:p>
            <a:endParaRPr lang="en-US" sz="3200" b="1"/>
          </a:p>
          <a:p>
            <a:pPr>
              <a:buFontTx/>
              <a:buChar char="•"/>
            </a:pPr>
            <a:r>
              <a:rPr lang="en-US" sz="3200" b="1"/>
              <a:t>  Robert Leitch, Civil Works, Operations:  </a:t>
            </a:r>
          </a:p>
          <a:p>
            <a:r>
              <a:rPr lang="en-US" sz="3200" b="1"/>
              <a:t>   (202)761-5853</a:t>
            </a:r>
          </a:p>
          <a:p>
            <a:pPr>
              <a:buFontTx/>
              <a:buChar char="•"/>
            </a:pPr>
            <a:endParaRPr lang="en-US" sz="32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2"/>
          <p:cNvSpPr>
            <a:spLocks noGrp="1"/>
          </p:cNvSpPr>
          <p:nvPr>
            <p:ph type="dt" sz="quarter" idx="10"/>
          </p:nvPr>
        </p:nvSpPr>
        <p:spPr>
          <a:noFill/>
        </p:spPr>
        <p:txBody>
          <a:bodyPr/>
          <a:lstStyle/>
          <a:p>
            <a:fld id="{E5741F8E-9F18-498F-A122-DFF9B2873A4E}" type="datetime5">
              <a:rPr lang="en-US" smtClean="0"/>
              <a:pPr/>
              <a:t>28-Aug-14</a:t>
            </a:fld>
            <a:endParaRPr lang="en-US" smtClean="0"/>
          </a:p>
        </p:txBody>
      </p:sp>
      <p:sp>
        <p:nvSpPr>
          <p:cNvPr id="4099" name="Slide Number Placeholder 4"/>
          <p:cNvSpPr>
            <a:spLocks noGrp="1"/>
          </p:cNvSpPr>
          <p:nvPr>
            <p:ph type="sldNum" sz="quarter" idx="12"/>
          </p:nvPr>
        </p:nvSpPr>
        <p:spPr>
          <a:noFill/>
        </p:spPr>
        <p:txBody>
          <a:bodyPr/>
          <a:lstStyle/>
          <a:p>
            <a:fld id="{DC25529E-47D5-4980-9957-A22DB314AEAA}" type="slidenum">
              <a:rPr lang="en-US" smtClean="0"/>
              <a:pPr/>
              <a:t>2</a:t>
            </a:fld>
            <a:endParaRPr lang="en-US" smtClean="0"/>
          </a:p>
        </p:txBody>
      </p:sp>
      <p:sp>
        <p:nvSpPr>
          <p:cNvPr id="545794" name="Rectangle 2"/>
          <p:cNvSpPr>
            <a:spLocks noGrp="1" noChangeArrowheads="1"/>
          </p:cNvSpPr>
          <p:nvPr>
            <p:ph type="title"/>
          </p:nvPr>
        </p:nvSpPr>
        <p:spPr>
          <a:xfrm>
            <a:off x="714375" y="465138"/>
            <a:ext cx="7772400" cy="800100"/>
          </a:xfrm>
        </p:spPr>
        <p:txBody>
          <a:bodyPr/>
          <a:lstStyle/>
          <a:p>
            <a:pPr eaLnBrk="1" hangingPunct="1">
              <a:defRPr/>
            </a:pPr>
            <a:r>
              <a:rPr lang="en-US" sz="4000" smtClean="0">
                <a:latin typeface="Times New Roman" pitchFamily="18" charset="0"/>
              </a:rPr>
              <a:t>Revolving Fund</a:t>
            </a:r>
          </a:p>
        </p:txBody>
      </p:sp>
      <p:sp>
        <p:nvSpPr>
          <p:cNvPr id="4101" name="Rectangle 3"/>
          <p:cNvSpPr>
            <a:spLocks noChangeArrowheads="1"/>
          </p:cNvSpPr>
          <p:nvPr/>
        </p:nvSpPr>
        <p:spPr bwMode="auto">
          <a:xfrm>
            <a:off x="1066800" y="2230438"/>
            <a:ext cx="7142163" cy="4149725"/>
          </a:xfrm>
          <a:prstGeom prst="rect">
            <a:avLst/>
          </a:prstGeom>
          <a:noFill/>
          <a:ln w="9525">
            <a:noFill/>
            <a:miter lim="800000"/>
            <a:headEnd/>
            <a:tailEnd/>
          </a:ln>
        </p:spPr>
        <p:txBody>
          <a:bodyPr>
            <a:spAutoFit/>
          </a:bodyPr>
          <a:lstStyle/>
          <a:p>
            <a:pPr eaLnBrk="0" hangingPunct="0">
              <a:lnSpc>
                <a:spcPct val="90000"/>
              </a:lnSpc>
              <a:spcBef>
                <a:spcPct val="50000"/>
              </a:spcBef>
              <a:buClr>
                <a:schemeClr val="tx1"/>
              </a:buClr>
              <a:buFontTx/>
              <a:buChar char="•"/>
            </a:pPr>
            <a:r>
              <a:rPr lang="en-US" sz="2000">
                <a:solidFill>
                  <a:srgbClr val="FFFFFF"/>
                </a:solidFill>
              </a:rPr>
              <a:t> </a:t>
            </a:r>
            <a:r>
              <a:rPr lang="en-US" sz="2000"/>
              <a:t>Legal Authority - 33 USC 576</a:t>
            </a:r>
          </a:p>
          <a:p>
            <a:pPr lvl="1" eaLnBrk="0" hangingPunct="0">
              <a:lnSpc>
                <a:spcPct val="90000"/>
              </a:lnSpc>
              <a:spcBef>
                <a:spcPct val="50000"/>
              </a:spcBef>
              <a:buClr>
                <a:schemeClr val="tx1"/>
              </a:buClr>
            </a:pPr>
            <a:r>
              <a:rPr lang="en-US" sz="2000"/>
              <a:t>Corps of Engineers Civil Works Revolving Fund is</a:t>
            </a:r>
          </a:p>
          <a:p>
            <a:pPr lvl="1" eaLnBrk="0" hangingPunct="0">
              <a:lnSpc>
                <a:spcPct val="90000"/>
              </a:lnSpc>
              <a:spcBef>
                <a:spcPct val="50000"/>
              </a:spcBef>
              <a:buClr>
                <a:schemeClr val="tx1"/>
              </a:buClr>
            </a:pPr>
            <a:r>
              <a:rPr lang="en-US" sz="2000"/>
              <a:t>“…available without fiscal year limitation, for expenses necessary for the maintenance and operation of the plant and equipment of the Corps of Engineers used in Civil Works functions…and the furnishing of facilities and services for military functions of the Department of the Army and other Government agencies and private persons, as authorized by law.”</a:t>
            </a:r>
          </a:p>
          <a:p>
            <a:pPr lvl="1" eaLnBrk="0" hangingPunct="0">
              <a:lnSpc>
                <a:spcPct val="90000"/>
              </a:lnSpc>
              <a:spcBef>
                <a:spcPct val="50000"/>
              </a:spcBef>
              <a:buClr>
                <a:schemeClr val="tx1"/>
              </a:buClr>
            </a:pPr>
            <a:endParaRPr lang="en-US" sz="2000"/>
          </a:p>
          <a:p>
            <a:pPr lvl="1" eaLnBrk="0" hangingPunct="0">
              <a:lnSpc>
                <a:spcPct val="90000"/>
              </a:lnSpc>
              <a:spcBef>
                <a:spcPct val="50000"/>
              </a:spcBef>
              <a:buClr>
                <a:schemeClr val="tx1"/>
              </a:buClr>
            </a:pPr>
            <a:endParaRPr lang="en-US" sz="2000"/>
          </a:p>
          <a:p>
            <a:pPr eaLnBrk="0" hangingPunct="0">
              <a:lnSpc>
                <a:spcPct val="90000"/>
              </a:lnSpc>
              <a:spcBef>
                <a:spcPct val="50000"/>
              </a:spcBef>
              <a:buClr>
                <a:srgbClr val="FFFF00"/>
              </a:buClr>
              <a:buFontTx/>
              <a:buChar char="•"/>
            </a:pPr>
            <a:endParaRPr lang="en-US" sz="2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fld id="{2B652A74-A617-4F83-B91E-3C349794940D}" type="datetime5">
              <a:rPr lang="en-US" smtClean="0"/>
              <a:pPr/>
              <a:t>28-Aug-14</a:t>
            </a:fld>
            <a:endParaRPr lang="en-US" smtClean="0"/>
          </a:p>
        </p:txBody>
      </p:sp>
      <p:sp>
        <p:nvSpPr>
          <p:cNvPr id="5123" name="Slide Number Placeholder 3"/>
          <p:cNvSpPr>
            <a:spLocks noGrp="1"/>
          </p:cNvSpPr>
          <p:nvPr>
            <p:ph type="sldNum" sz="quarter" idx="12"/>
          </p:nvPr>
        </p:nvSpPr>
        <p:spPr>
          <a:noFill/>
        </p:spPr>
        <p:txBody>
          <a:bodyPr/>
          <a:lstStyle/>
          <a:p>
            <a:fld id="{DE012886-63A2-442D-AF58-713B0D73C8AD}" type="slidenum">
              <a:rPr lang="en-US" smtClean="0"/>
              <a:pPr/>
              <a:t>3</a:t>
            </a:fld>
            <a:endParaRPr lang="en-US" smtClean="0"/>
          </a:p>
        </p:txBody>
      </p:sp>
      <p:sp>
        <p:nvSpPr>
          <p:cNvPr id="547842" name="Rectangle 2"/>
          <p:cNvSpPr>
            <a:spLocks noChangeArrowheads="1"/>
          </p:cNvSpPr>
          <p:nvPr/>
        </p:nvSpPr>
        <p:spPr bwMode="auto">
          <a:xfrm>
            <a:off x="1803400" y="407988"/>
            <a:ext cx="6451600" cy="636587"/>
          </a:xfrm>
          <a:prstGeom prst="rect">
            <a:avLst/>
          </a:prstGeom>
          <a:noFill/>
          <a:ln w="9525">
            <a:noFill/>
            <a:miter lim="800000"/>
            <a:headEnd/>
            <a:tailEnd/>
          </a:ln>
          <a:effectLst/>
        </p:spPr>
        <p:txBody>
          <a:bodyPr anchor="ctr"/>
          <a:lstStyle/>
          <a:p>
            <a:pPr algn="ctr">
              <a:defRPr/>
            </a:pPr>
            <a:r>
              <a:rPr lang="en-US" sz="3200">
                <a:solidFill>
                  <a:schemeClr val="tx2"/>
                </a:solidFill>
                <a:effectLst>
                  <a:outerShdw blurRad="38100" dist="38100" dir="2700000" algn="tl">
                    <a:srgbClr val="C0C0C0"/>
                  </a:outerShdw>
                </a:effectLst>
              </a:rPr>
              <a:t> </a:t>
            </a:r>
            <a:r>
              <a:rPr lang="en-US" sz="2800">
                <a:solidFill>
                  <a:schemeClr val="tx2"/>
                </a:solidFill>
                <a:effectLst>
                  <a:outerShdw blurRad="38100" dist="38100" dir="2700000" algn="tl">
                    <a:srgbClr val="C0C0C0"/>
                  </a:outerShdw>
                </a:effectLst>
              </a:rPr>
              <a:t>Revolving Fund and Plant Replacement and Improvement Program (PRIP)</a:t>
            </a:r>
          </a:p>
        </p:txBody>
      </p:sp>
      <p:sp>
        <p:nvSpPr>
          <p:cNvPr id="5125" name="Rectangle 3"/>
          <p:cNvSpPr>
            <a:spLocks noChangeArrowheads="1"/>
          </p:cNvSpPr>
          <p:nvPr/>
        </p:nvSpPr>
        <p:spPr bwMode="auto">
          <a:xfrm>
            <a:off x="681038" y="1689100"/>
            <a:ext cx="7772400" cy="3635375"/>
          </a:xfrm>
          <a:prstGeom prst="rect">
            <a:avLst/>
          </a:prstGeom>
          <a:noFill/>
          <a:ln w="9525">
            <a:noFill/>
            <a:miter lim="800000"/>
            <a:headEnd/>
            <a:tailEnd/>
          </a:ln>
        </p:spPr>
        <p:txBody>
          <a:bodyPr/>
          <a:lstStyle/>
          <a:p>
            <a:pPr marL="342900" indent="-342900">
              <a:lnSpc>
                <a:spcPct val="90000"/>
              </a:lnSpc>
              <a:spcBef>
                <a:spcPct val="20000"/>
              </a:spcBef>
              <a:buClr>
                <a:schemeClr val="tx1"/>
              </a:buClr>
              <a:buFont typeface="Wingdings" pitchFamily="2" charset="2"/>
              <a:buChar char="l"/>
            </a:pPr>
            <a:r>
              <a:rPr lang="en-US" sz="2000" b="1"/>
              <a:t>Revolving Fund (RF)</a:t>
            </a:r>
          </a:p>
          <a:p>
            <a:pPr marL="342900" indent="-342900">
              <a:lnSpc>
                <a:spcPct val="90000"/>
              </a:lnSpc>
              <a:spcBef>
                <a:spcPct val="20000"/>
              </a:spcBef>
              <a:buClr>
                <a:schemeClr val="tx1"/>
              </a:buClr>
              <a:buFont typeface="Wingdings" pitchFamily="2" charset="2"/>
              <a:buNone/>
            </a:pPr>
            <a:endParaRPr lang="en-US" sz="2000" b="1"/>
          </a:p>
          <a:p>
            <a:pPr marL="742950" lvl="1" indent="-285750">
              <a:lnSpc>
                <a:spcPct val="90000"/>
              </a:lnSpc>
              <a:spcBef>
                <a:spcPct val="20000"/>
              </a:spcBef>
              <a:buClr>
                <a:schemeClr val="tx1"/>
              </a:buClr>
              <a:buFontTx/>
              <a:buChar char="–"/>
            </a:pPr>
            <a:r>
              <a:rPr lang="en-US" sz="1800"/>
              <a:t>Acquire, operate, maintain and repair civil works lands, structures and other plant.</a:t>
            </a:r>
          </a:p>
          <a:p>
            <a:pPr marL="742950" lvl="1" indent="-285750">
              <a:lnSpc>
                <a:spcPct val="90000"/>
              </a:lnSpc>
              <a:spcBef>
                <a:spcPct val="20000"/>
              </a:spcBef>
              <a:buClr>
                <a:schemeClr val="tx1"/>
              </a:buClr>
              <a:buFontTx/>
              <a:buChar char="–"/>
            </a:pPr>
            <a:r>
              <a:rPr lang="en-US" sz="1800"/>
              <a:t>Purchase, operate and maintain aircraft, as authorized.</a:t>
            </a:r>
          </a:p>
          <a:p>
            <a:pPr marL="742950" lvl="1" indent="-285750">
              <a:lnSpc>
                <a:spcPct val="90000"/>
              </a:lnSpc>
              <a:spcBef>
                <a:spcPct val="20000"/>
              </a:spcBef>
              <a:buClr>
                <a:schemeClr val="tx1"/>
              </a:buClr>
              <a:buFontTx/>
              <a:buChar char="–"/>
            </a:pPr>
            <a:r>
              <a:rPr lang="en-US" sz="1800"/>
              <a:t>Temporarily finance services that are chargeable to appropriations for civil works functions (e.g., payroll)</a:t>
            </a:r>
          </a:p>
          <a:p>
            <a:pPr marL="742950" lvl="1" indent="-285750">
              <a:lnSpc>
                <a:spcPct val="90000"/>
              </a:lnSpc>
              <a:spcBef>
                <a:spcPct val="20000"/>
              </a:spcBef>
              <a:buClr>
                <a:schemeClr val="tx1"/>
              </a:buClr>
              <a:buFontTx/>
              <a:buChar char="–"/>
            </a:pPr>
            <a:r>
              <a:rPr lang="en-US" sz="1800"/>
              <a:t>Furnish facilities and services for military functions of the Department of the Army, other Government agencies, and private persons, as authorized by law.</a:t>
            </a:r>
          </a:p>
          <a:p>
            <a:pPr marL="742950" lvl="1" indent="-285750">
              <a:lnSpc>
                <a:spcPct val="90000"/>
              </a:lnSpc>
              <a:spcBef>
                <a:spcPct val="20000"/>
              </a:spcBef>
              <a:buClr>
                <a:schemeClr val="tx1"/>
              </a:buClr>
            </a:pPr>
            <a:endParaRPr lang="en-US" sz="1800"/>
          </a:p>
          <a:p>
            <a:pPr marL="342900" indent="-342900">
              <a:lnSpc>
                <a:spcPct val="90000"/>
              </a:lnSpc>
              <a:spcBef>
                <a:spcPct val="20000"/>
              </a:spcBef>
              <a:buClr>
                <a:schemeClr val="tx1"/>
              </a:buClr>
              <a:buFont typeface="Wingdings" pitchFamily="2" charset="2"/>
              <a:buChar char="l"/>
            </a:pPr>
            <a:r>
              <a:rPr lang="en-US" sz="2000" b="1"/>
              <a:t>Plant Replacement Improvement Program (PRIP)</a:t>
            </a:r>
          </a:p>
          <a:p>
            <a:pPr marL="342900" indent="-342900">
              <a:lnSpc>
                <a:spcPct val="90000"/>
              </a:lnSpc>
              <a:spcBef>
                <a:spcPct val="20000"/>
              </a:spcBef>
              <a:buClr>
                <a:schemeClr val="tx1"/>
              </a:buClr>
              <a:buFont typeface="Wingdings" pitchFamily="2" charset="2"/>
              <a:buNone/>
            </a:pPr>
            <a:r>
              <a:rPr lang="en-US" sz="1600"/>
              <a:t> </a:t>
            </a:r>
          </a:p>
          <a:p>
            <a:pPr marL="742950" lvl="1" indent="-285750">
              <a:lnSpc>
                <a:spcPct val="90000"/>
              </a:lnSpc>
              <a:spcBef>
                <a:spcPct val="20000"/>
              </a:spcBef>
              <a:buClr>
                <a:schemeClr val="tx1"/>
              </a:buClr>
              <a:buFontTx/>
              <a:buChar char="–"/>
            </a:pPr>
            <a:r>
              <a:rPr lang="en-US" sz="1800"/>
              <a:t>Established within the RF for the acquisition of RF-owned property.</a:t>
            </a:r>
          </a:p>
          <a:p>
            <a:pPr marL="1143000" lvl="2" indent="-228600">
              <a:lnSpc>
                <a:spcPct val="90000"/>
              </a:lnSpc>
              <a:spcBef>
                <a:spcPct val="20000"/>
              </a:spcBef>
              <a:buClr>
                <a:schemeClr val="tx1"/>
              </a:buClr>
              <a:buFont typeface="Wingdings" pitchFamily="2" charset="2"/>
              <a:buNone/>
            </a:pPr>
            <a:endParaRPr 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fld id="{1724AFF8-436E-4ABC-B03B-583C85DA421C}" type="datetime5">
              <a:rPr lang="en-US" smtClean="0"/>
              <a:pPr/>
              <a:t>28-Aug-14</a:t>
            </a:fld>
            <a:endParaRPr lang="en-US" smtClean="0"/>
          </a:p>
        </p:txBody>
      </p:sp>
      <p:sp>
        <p:nvSpPr>
          <p:cNvPr id="6147" name="Slide Number Placeholder 3"/>
          <p:cNvSpPr>
            <a:spLocks noGrp="1"/>
          </p:cNvSpPr>
          <p:nvPr>
            <p:ph type="sldNum" sz="quarter" idx="12"/>
          </p:nvPr>
        </p:nvSpPr>
        <p:spPr>
          <a:noFill/>
        </p:spPr>
        <p:txBody>
          <a:bodyPr/>
          <a:lstStyle/>
          <a:p>
            <a:fld id="{81CEE789-279E-4C81-90AC-6646E127203D}" type="slidenum">
              <a:rPr lang="en-US" smtClean="0"/>
              <a:pPr/>
              <a:t>4</a:t>
            </a:fld>
            <a:endParaRPr lang="en-US" smtClean="0"/>
          </a:p>
        </p:txBody>
      </p:sp>
      <p:sp>
        <p:nvSpPr>
          <p:cNvPr id="6148" name="Rectangle 2"/>
          <p:cNvSpPr>
            <a:spLocks noChangeArrowheads="1"/>
          </p:cNvSpPr>
          <p:nvPr/>
        </p:nvSpPr>
        <p:spPr bwMode="auto">
          <a:xfrm>
            <a:off x="1035050" y="1519238"/>
            <a:ext cx="7481888" cy="3897312"/>
          </a:xfrm>
          <a:prstGeom prst="rect">
            <a:avLst/>
          </a:prstGeom>
          <a:noFill/>
          <a:ln w="9525">
            <a:noFill/>
            <a:miter lim="800000"/>
            <a:headEnd/>
            <a:tailEnd/>
          </a:ln>
        </p:spPr>
        <p:txBody>
          <a:bodyPr/>
          <a:lstStyle/>
          <a:p>
            <a:pPr marL="342900" indent="-342900">
              <a:lnSpc>
                <a:spcPct val="90000"/>
              </a:lnSpc>
              <a:spcBef>
                <a:spcPct val="20000"/>
              </a:spcBef>
              <a:buClr>
                <a:schemeClr val="tx1"/>
              </a:buClr>
              <a:buFont typeface="Wingdings" pitchFamily="2" charset="2"/>
              <a:buChar char="l"/>
            </a:pPr>
            <a:r>
              <a:rPr lang="en-US" dirty="0"/>
              <a:t>Criteria</a:t>
            </a:r>
          </a:p>
          <a:p>
            <a:pPr marL="742950" lvl="1" indent="-285750">
              <a:lnSpc>
                <a:spcPct val="90000"/>
              </a:lnSpc>
              <a:spcBef>
                <a:spcPct val="20000"/>
              </a:spcBef>
              <a:buClr>
                <a:schemeClr val="tx1"/>
              </a:buClr>
              <a:buFontTx/>
              <a:buChar char="–"/>
            </a:pPr>
            <a:r>
              <a:rPr lang="en-US" sz="2000" dirty="0"/>
              <a:t>Useful life of 2 or more years</a:t>
            </a:r>
          </a:p>
          <a:p>
            <a:pPr marL="742950" lvl="1" indent="-285750">
              <a:lnSpc>
                <a:spcPct val="90000"/>
              </a:lnSpc>
              <a:spcBef>
                <a:spcPct val="20000"/>
              </a:spcBef>
              <a:buClr>
                <a:schemeClr val="tx1"/>
              </a:buClr>
              <a:buFontTx/>
              <a:buChar char="–"/>
            </a:pPr>
            <a:r>
              <a:rPr lang="en-US" sz="2000" dirty="0"/>
              <a:t>Acquisition cost of $250,000 or more</a:t>
            </a:r>
          </a:p>
          <a:p>
            <a:pPr marL="742950" lvl="1" indent="-285750">
              <a:lnSpc>
                <a:spcPct val="90000"/>
              </a:lnSpc>
              <a:spcBef>
                <a:spcPct val="20000"/>
              </a:spcBef>
              <a:buClr>
                <a:schemeClr val="tx1"/>
              </a:buClr>
              <a:buFontTx/>
              <a:buChar char="–"/>
            </a:pPr>
            <a:r>
              <a:rPr lang="en-US" sz="2000" dirty="0"/>
              <a:t>Supports more than one civil works project or appropriation</a:t>
            </a:r>
          </a:p>
          <a:p>
            <a:pPr marL="742950" lvl="1" indent="-285750">
              <a:lnSpc>
                <a:spcPct val="90000"/>
              </a:lnSpc>
              <a:spcBef>
                <a:spcPct val="20000"/>
              </a:spcBef>
              <a:buClr>
                <a:schemeClr val="tx1"/>
              </a:buClr>
              <a:buFontTx/>
              <a:buChar char="–"/>
            </a:pPr>
            <a:r>
              <a:rPr lang="en-US" sz="2000" dirty="0"/>
              <a:t>Incidental support may be provided to military programs. </a:t>
            </a:r>
          </a:p>
          <a:p>
            <a:pPr marL="742950" lvl="1" indent="-285750">
              <a:lnSpc>
                <a:spcPct val="90000"/>
              </a:lnSpc>
              <a:spcBef>
                <a:spcPct val="20000"/>
              </a:spcBef>
              <a:buClr>
                <a:schemeClr val="tx1"/>
              </a:buClr>
            </a:pPr>
            <a:endParaRPr lang="en-US" sz="2000" dirty="0"/>
          </a:p>
          <a:p>
            <a:pPr marL="342900" indent="-342900">
              <a:lnSpc>
                <a:spcPct val="90000"/>
              </a:lnSpc>
              <a:spcBef>
                <a:spcPct val="20000"/>
              </a:spcBef>
              <a:buClr>
                <a:schemeClr val="tx1"/>
              </a:buClr>
              <a:buFont typeface="Wingdings" pitchFamily="2" charset="2"/>
              <a:buChar char="l"/>
            </a:pPr>
            <a:r>
              <a:rPr lang="en-US" dirty="0"/>
              <a:t>Asset Classification </a:t>
            </a:r>
          </a:p>
          <a:p>
            <a:pPr marL="742950" lvl="1" indent="-285750">
              <a:lnSpc>
                <a:spcPct val="90000"/>
              </a:lnSpc>
              <a:spcBef>
                <a:spcPct val="20000"/>
              </a:spcBef>
              <a:buClr>
                <a:schemeClr val="tx1"/>
              </a:buClr>
              <a:buFontTx/>
              <a:buChar char="–"/>
            </a:pPr>
            <a:r>
              <a:rPr lang="en-US" sz="2000" dirty="0"/>
              <a:t>Minor Items</a:t>
            </a:r>
          </a:p>
          <a:p>
            <a:pPr marL="1143000" lvl="2" indent="-228600">
              <a:lnSpc>
                <a:spcPct val="90000"/>
              </a:lnSpc>
              <a:spcBef>
                <a:spcPct val="20000"/>
              </a:spcBef>
              <a:buClr>
                <a:schemeClr val="tx1"/>
              </a:buClr>
              <a:buFont typeface="Wingdings" pitchFamily="2" charset="2"/>
              <a:buChar char="l"/>
            </a:pPr>
            <a:r>
              <a:rPr lang="en-US" sz="1600" dirty="0"/>
              <a:t>Assets costing less than </a:t>
            </a:r>
            <a:r>
              <a:rPr lang="en-US" sz="1600" dirty="0" smtClean="0"/>
              <a:t>$5,000,000</a:t>
            </a:r>
            <a:endParaRPr lang="en-US" sz="1600" dirty="0"/>
          </a:p>
          <a:p>
            <a:pPr marL="1143000" lvl="2" indent="-228600">
              <a:lnSpc>
                <a:spcPct val="90000"/>
              </a:lnSpc>
              <a:spcBef>
                <a:spcPct val="20000"/>
              </a:spcBef>
              <a:buClr>
                <a:schemeClr val="tx1"/>
              </a:buClr>
              <a:buFont typeface="Wingdings" pitchFamily="2" charset="2"/>
              <a:buChar char="l"/>
            </a:pPr>
            <a:r>
              <a:rPr lang="en-US" sz="1600" dirty="0"/>
              <a:t>Congressional Notification Not Required</a:t>
            </a:r>
            <a:r>
              <a:rPr lang="en-US" sz="1800" dirty="0"/>
              <a:t> </a:t>
            </a:r>
            <a:endParaRPr lang="en-US" sz="2000" dirty="0"/>
          </a:p>
          <a:p>
            <a:pPr marL="742950" lvl="1" indent="-285750">
              <a:lnSpc>
                <a:spcPct val="90000"/>
              </a:lnSpc>
              <a:spcBef>
                <a:spcPct val="20000"/>
              </a:spcBef>
              <a:buClr>
                <a:schemeClr val="tx1"/>
              </a:buClr>
              <a:buFontTx/>
              <a:buChar char="–"/>
            </a:pPr>
            <a:r>
              <a:rPr lang="en-US" sz="2000" dirty="0"/>
              <a:t>Major Items</a:t>
            </a:r>
          </a:p>
          <a:p>
            <a:pPr marL="1143000" lvl="2" indent="-228600">
              <a:lnSpc>
                <a:spcPct val="90000"/>
              </a:lnSpc>
              <a:spcBef>
                <a:spcPct val="20000"/>
              </a:spcBef>
              <a:buClr>
                <a:schemeClr val="tx1"/>
              </a:buClr>
              <a:buFont typeface="Wingdings" pitchFamily="2" charset="2"/>
              <a:buChar char="l"/>
            </a:pPr>
            <a:r>
              <a:rPr lang="en-US" sz="1600" dirty="0"/>
              <a:t>Assets costing </a:t>
            </a:r>
            <a:r>
              <a:rPr lang="en-US" sz="1600" dirty="0" smtClean="0"/>
              <a:t>$5,000,000 </a:t>
            </a:r>
            <a:r>
              <a:rPr lang="en-US" sz="1600" dirty="0"/>
              <a:t>or more</a:t>
            </a:r>
          </a:p>
          <a:p>
            <a:pPr marL="1143000" lvl="2" indent="-228600">
              <a:lnSpc>
                <a:spcPct val="90000"/>
              </a:lnSpc>
              <a:spcBef>
                <a:spcPct val="20000"/>
              </a:spcBef>
              <a:buClr>
                <a:schemeClr val="tx1"/>
              </a:buClr>
              <a:buFont typeface="Wingdings" pitchFamily="2" charset="2"/>
              <a:buChar char="l"/>
            </a:pPr>
            <a:r>
              <a:rPr lang="en-US" sz="1600" dirty="0"/>
              <a:t>Congressional Notification Required</a:t>
            </a:r>
            <a:r>
              <a:rPr lang="en-US" sz="1800" dirty="0"/>
              <a:t> </a:t>
            </a:r>
          </a:p>
          <a:p>
            <a:pPr marL="1143000" lvl="2" indent="-228600">
              <a:lnSpc>
                <a:spcPct val="90000"/>
              </a:lnSpc>
              <a:spcBef>
                <a:spcPct val="20000"/>
              </a:spcBef>
              <a:buClr>
                <a:schemeClr val="tx1"/>
              </a:buClr>
              <a:buFont typeface="Wingdings" pitchFamily="2" charset="2"/>
              <a:buChar char="l"/>
            </a:pPr>
            <a:endParaRPr lang="en-US" sz="1800" dirty="0"/>
          </a:p>
        </p:txBody>
      </p:sp>
      <p:sp>
        <p:nvSpPr>
          <p:cNvPr id="549891" name="Rectangle 3"/>
          <p:cNvSpPr>
            <a:spLocks noChangeArrowheads="1"/>
          </p:cNvSpPr>
          <p:nvPr/>
        </p:nvSpPr>
        <p:spPr bwMode="auto">
          <a:xfrm>
            <a:off x="2184400" y="693738"/>
            <a:ext cx="5067300" cy="636587"/>
          </a:xfrm>
          <a:prstGeom prst="rect">
            <a:avLst/>
          </a:prstGeom>
          <a:noFill/>
          <a:ln w="9525">
            <a:noFill/>
            <a:miter lim="800000"/>
            <a:headEnd/>
            <a:tailEnd/>
          </a:ln>
          <a:effectLst/>
        </p:spPr>
        <p:txBody>
          <a:bodyPr anchor="ctr"/>
          <a:lstStyle/>
          <a:p>
            <a:pPr algn="ctr">
              <a:defRPr/>
            </a:pPr>
            <a:r>
              <a:rPr lang="en-US" sz="3200">
                <a:solidFill>
                  <a:schemeClr val="tx2"/>
                </a:solidFill>
                <a:effectLst>
                  <a:outerShdw blurRad="38100" dist="38100" dir="2700000" algn="tl">
                    <a:srgbClr val="C0C0C0"/>
                  </a:outerShdw>
                </a:effectLst>
              </a:rPr>
              <a:t>PRIP Investments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fld id="{64227DD1-2134-47ED-8F9B-8DBBC7107BB7}" type="datetime5">
              <a:rPr lang="en-US" smtClean="0"/>
              <a:pPr/>
              <a:t>28-Aug-14</a:t>
            </a:fld>
            <a:endParaRPr lang="en-US" smtClean="0"/>
          </a:p>
        </p:txBody>
      </p:sp>
      <p:sp>
        <p:nvSpPr>
          <p:cNvPr id="7171" name="Slide Number Placeholder 3"/>
          <p:cNvSpPr>
            <a:spLocks noGrp="1"/>
          </p:cNvSpPr>
          <p:nvPr>
            <p:ph type="sldNum" sz="quarter" idx="12"/>
          </p:nvPr>
        </p:nvSpPr>
        <p:spPr>
          <a:noFill/>
        </p:spPr>
        <p:txBody>
          <a:bodyPr/>
          <a:lstStyle/>
          <a:p>
            <a:fld id="{9F6F9AEA-C019-4413-A8AB-F7A56133407D}" type="slidenum">
              <a:rPr lang="en-US" smtClean="0"/>
              <a:pPr/>
              <a:t>5</a:t>
            </a:fld>
            <a:endParaRPr lang="en-US" smtClean="0"/>
          </a:p>
        </p:txBody>
      </p:sp>
      <p:sp>
        <p:nvSpPr>
          <p:cNvPr id="551938" name="Rectangle 2"/>
          <p:cNvSpPr>
            <a:spLocks noChangeArrowheads="1"/>
          </p:cNvSpPr>
          <p:nvPr/>
        </p:nvSpPr>
        <p:spPr bwMode="auto">
          <a:xfrm>
            <a:off x="1689100" y="627063"/>
            <a:ext cx="6299200" cy="636587"/>
          </a:xfrm>
          <a:prstGeom prst="rect">
            <a:avLst/>
          </a:prstGeom>
          <a:noFill/>
          <a:ln w="9525">
            <a:noFill/>
            <a:miter lim="800000"/>
            <a:headEnd/>
            <a:tailEnd/>
          </a:ln>
          <a:effectLst/>
        </p:spPr>
        <p:txBody>
          <a:bodyPr anchor="ctr"/>
          <a:lstStyle/>
          <a:p>
            <a:pPr algn="ctr">
              <a:defRPr/>
            </a:pPr>
            <a:r>
              <a:rPr lang="en-US" sz="3200">
                <a:solidFill>
                  <a:schemeClr val="tx2"/>
                </a:solidFill>
                <a:effectLst>
                  <a:outerShdw blurRad="38100" dist="38100" dir="2700000" algn="tl">
                    <a:srgbClr val="C0C0C0"/>
                  </a:outerShdw>
                </a:effectLst>
              </a:rPr>
              <a:t>PRIP Repayments</a:t>
            </a:r>
          </a:p>
        </p:txBody>
      </p:sp>
      <p:sp>
        <p:nvSpPr>
          <p:cNvPr id="7173" name="Rectangle 3"/>
          <p:cNvSpPr>
            <a:spLocks noChangeArrowheads="1"/>
          </p:cNvSpPr>
          <p:nvPr/>
        </p:nvSpPr>
        <p:spPr bwMode="auto">
          <a:xfrm>
            <a:off x="1035050" y="1739900"/>
            <a:ext cx="7481888" cy="3833813"/>
          </a:xfrm>
          <a:prstGeom prst="rect">
            <a:avLst/>
          </a:prstGeom>
          <a:noFill/>
          <a:ln w="9525">
            <a:noFill/>
            <a:miter lim="800000"/>
            <a:headEnd/>
            <a:tailEnd/>
          </a:ln>
        </p:spPr>
        <p:txBody>
          <a:bodyPr/>
          <a:lstStyle/>
          <a:p>
            <a:pPr marL="342900" indent="-342900">
              <a:lnSpc>
                <a:spcPct val="90000"/>
              </a:lnSpc>
              <a:spcBef>
                <a:spcPct val="20000"/>
              </a:spcBef>
              <a:buClr>
                <a:schemeClr val="tx1"/>
              </a:buClr>
              <a:buFont typeface="Wingdings" pitchFamily="2" charset="2"/>
              <a:buChar char="l"/>
            </a:pPr>
            <a:r>
              <a:rPr lang="en-US" sz="1800" b="1"/>
              <a:t>Repayment of the Revolving Fund PRIP investment is in the form of depreciation and plant increment charges.  </a:t>
            </a:r>
          </a:p>
          <a:p>
            <a:pPr marL="742950" lvl="1" indent="-285750">
              <a:lnSpc>
                <a:spcPct val="90000"/>
              </a:lnSpc>
              <a:spcBef>
                <a:spcPct val="20000"/>
              </a:spcBef>
              <a:buClr>
                <a:schemeClr val="tx1"/>
              </a:buClr>
              <a:buFontTx/>
              <a:buChar char="–"/>
            </a:pPr>
            <a:r>
              <a:rPr lang="en-US" sz="1800" b="1"/>
              <a:t>Depreciation</a:t>
            </a:r>
            <a:r>
              <a:rPr lang="en-US" sz="1800"/>
              <a:t> </a:t>
            </a:r>
            <a:r>
              <a:rPr lang="en-US" sz="1600"/>
              <a:t>is the allocation of the acquisition cost of an asset over it’s assigned useful life to the benefiting projects.  Only straight-line depreciation is permitted.</a:t>
            </a:r>
          </a:p>
          <a:p>
            <a:pPr marL="742950" lvl="1" indent="-285750">
              <a:lnSpc>
                <a:spcPct val="90000"/>
              </a:lnSpc>
              <a:spcBef>
                <a:spcPct val="20000"/>
              </a:spcBef>
              <a:buClr>
                <a:schemeClr val="tx1"/>
              </a:buClr>
              <a:buFontTx/>
              <a:buChar char="–"/>
            </a:pPr>
            <a:r>
              <a:rPr lang="en-US" sz="1800" b="1"/>
              <a:t>Plant Increment</a:t>
            </a:r>
            <a:r>
              <a:rPr lang="en-US" sz="1800"/>
              <a:t> </a:t>
            </a:r>
            <a:r>
              <a:rPr lang="en-US" sz="1600"/>
              <a:t>is the surcharge to cover the increased cost of replacement over the original cost to the asset.  Its purpose is to maintain the purchasing power of the Revolving Fund Corpus. </a:t>
            </a:r>
          </a:p>
          <a:p>
            <a:pPr marL="742950" lvl="1" indent="-285750">
              <a:lnSpc>
                <a:spcPct val="90000"/>
              </a:lnSpc>
              <a:spcBef>
                <a:spcPct val="20000"/>
              </a:spcBef>
              <a:buClr>
                <a:schemeClr val="tx1"/>
              </a:buClr>
            </a:pPr>
            <a:endParaRPr lang="en-US" sz="2000"/>
          </a:p>
          <a:p>
            <a:pPr marL="342900" indent="-342900">
              <a:lnSpc>
                <a:spcPct val="90000"/>
              </a:lnSpc>
              <a:spcBef>
                <a:spcPct val="20000"/>
              </a:spcBef>
              <a:buClr>
                <a:schemeClr val="tx1"/>
              </a:buClr>
              <a:buFont typeface="Wingdings" pitchFamily="2" charset="2"/>
              <a:buChar char="l"/>
            </a:pPr>
            <a:r>
              <a:rPr lang="en-US" sz="1800" b="1"/>
              <a:t>PRIP funds used in support of Military projects must be reimbursed for the entire military share within the FY of th</a:t>
            </a:r>
            <a:r>
              <a:rPr lang="en-US" sz="2000" b="1"/>
              <a:t>e </a:t>
            </a:r>
            <a:r>
              <a:rPr lang="en-US" sz="1800" b="1"/>
              <a:t>acquisition</a:t>
            </a:r>
            <a:r>
              <a:rPr lang="en-US" sz="2000" b="1"/>
              <a:t>.</a:t>
            </a:r>
          </a:p>
          <a:p>
            <a:pPr marL="342900" indent="-342900">
              <a:lnSpc>
                <a:spcPct val="90000"/>
              </a:lnSpc>
              <a:spcBef>
                <a:spcPct val="20000"/>
              </a:spcBef>
              <a:buClr>
                <a:schemeClr val="tx1"/>
              </a:buClr>
              <a:buFont typeface="Wingdings" pitchFamily="2" charset="2"/>
              <a:buNone/>
            </a:pPr>
            <a:endParaRPr lang="en-US" sz="2000" b="1"/>
          </a:p>
          <a:p>
            <a:pPr marL="342900" indent="-342900">
              <a:lnSpc>
                <a:spcPct val="90000"/>
              </a:lnSpc>
              <a:spcBef>
                <a:spcPct val="20000"/>
              </a:spcBef>
              <a:buClr>
                <a:schemeClr val="tx1"/>
              </a:buClr>
              <a:buFont typeface="Wingdings" pitchFamily="2" charset="2"/>
              <a:buChar char="l"/>
            </a:pPr>
            <a:r>
              <a:rPr lang="en-US" sz="1800" b="1"/>
              <a:t>Depreciation and Plant Increment charges are the only constant source of funds available to finance Revolving Fund, PRIP requirements.</a:t>
            </a:r>
          </a:p>
          <a:p>
            <a:pPr marL="342900" indent="-342900">
              <a:lnSpc>
                <a:spcPct val="90000"/>
              </a:lnSpc>
              <a:spcBef>
                <a:spcPct val="20000"/>
              </a:spcBef>
              <a:buClr>
                <a:schemeClr val="tx1"/>
              </a:buClr>
              <a:buFont typeface="Wingdings" pitchFamily="2" charset="2"/>
              <a:buNone/>
            </a:pPr>
            <a:endParaRPr lang="en-US" sz="1800" b="1"/>
          </a:p>
          <a:p>
            <a:pPr marL="342900" indent="-342900">
              <a:lnSpc>
                <a:spcPct val="90000"/>
              </a:lnSpc>
              <a:spcBef>
                <a:spcPct val="20000"/>
              </a:spcBef>
              <a:buClr>
                <a:schemeClr val="tx1"/>
              </a:buClr>
              <a:buFont typeface="Wingdings" pitchFamily="2" charset="2"/>
              <a:buChar char="l"/>
            </a:pPr>
            <a:endParaRPr lang="en-US"/>
          </a:p>
          <a:p>
            <a:pPr marL="342900" indent="-342900">
              <a:lnSpc>
                <a:spcPct val="90000"/>
              </a:lnSpc>
              <a:spcBef>
                <a:spcPct val="20000"/>
              </a:spcBef>
              <a:buClr>
                <a:schemeClr val="tx1"/>
              </a:buClr>
              <a:buFont typeface="Wingdings" pitchFamily="2" charset="2"/>
              <a:buNone/>
            </a:pPr>
            <a:r>
              <a:rPr lang="en-US" sz="2000"/>
              <a:t> </a:t>
            </a:r>
          </a:p>
          <a:p>
            <a:pPr marL="1143000" lvl="2" indent="-228600">
              <a:lnSpc>
                <a:spcPct val="90000"/>
              </a:lnSpc>
              <a:spcBef>
                <a:spcPct val="20000"/>
              </a:spcBef>
              <a:buClr>
                <a:schemeClr val="tx1"/>
              </a:buClr>
              <a:buFont typeface="Wingdings" pitchFamily="2" charset="2"/>
              <a:buChar char="l"/>
            </a:pPr>
            <a:endParaRPr lang="en-US"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noFill/>
        </p:spPr>
        <p:txBody>
          <a:bodyPr/>
          <a:lstStyle/>
          <a:p>
            <a:fld id="{77E8AC41-BC2D-4DC4-ACF5-E1A122D2216D}" type="datetime5">
              <a:rPr lang="en-US" smtClean="0"/>
              <a:pPr/>
              <a:t>28-Aug-14</a:t>
            </a:fld>
            <a:endParaRPr lang="en-US" smtClean="0"/>
          </a:p>
        </p:txBody>
      </p:sp>
      <p:sp>
        <p:nvSpPr>
          <p:cNvPr id="8195" name="Slide Number Placeholder 3"/>
          <p:cNvSpPr>
            <a:spLocks noGrp="1"/>
          </p:cNvSpPr>
          <p:nvPr>
            <p:ph type="sldNum" sz="quarter" idx="12"/>
          </p:nvPr>
        </p:nvSpPr>
        <p:spPr>
          <a:noFill/>
        </p:spPr>
        <p:txBody>
          <a:bodyPr/>
          <a:lstStyle/>
          <a:p>
            <a:fld id="{986A317E-5A2B-4DD0-B462-2E24C0B39245}" type="slidenum">
              <a:rPr lang="en-US" smtClean="0"/>
              <a:pPr/>
              <a:t>6</a:t>
            </a:fld>
            <a:endParaRPr lang="en-US" smtClean="0"/>
          </a:p>
        </p:txBody>
      </p:sp>
      <p:sp>
        <p:nvSpPr>
          <p:cNvPr id="553986" name="Rectangle 2"/>
          <p:cNvSpPr>
            <a:spLocks noChangeArrowheads="1"/>
          </p:cNvSpPr>
          <p:nvPr/>
        </p:nvSpPr>
        <p:spPr bwMode="auto">
          <a:xfrm>
            <a:off x="685800" y="669925"/>
            <a:ext cx="7772400" cy="636588"/>
          </a:xfrm>
          <a:prstGeom prst="rect">
            <a:avLst/>
          </a:prstGeom>
          <a:noFill/>
          <a:ln w="9525">
            <a:noFill/>
            <a:miter lim="800000"/>
            <a:headEnd/>
            <a:tailEnd/>
          </a:ln>
          <a:effectLst/>
        </p:spPr>
        <p:txBody>
          <a:bodyPr anchor="ctr"/>
          <a:lstStyle/>
          <a:p>
            <a:pPr algn="ctr">
              <a:defRPr/>
            </a:pPr>
            <a:r>
              <a:rPr lang="en-US" sz="3200">
                <a:solidFill>
                  <a:schemeClr val="tx2"/>
                </a:solidFill>
                <a:effectLst>
                  <a:outerShdw blurRad="38100" dist="38100" dir="2700000" algn="tl">
                    <a:srgbClr val="C0C0C0"/>
                  </a:outerShdw>
                </a:effectLst>
              </a:rPr>
              <a:t>Why Use PRIP?</a:t>
            </a:r>
          </a:p>
        </p:txBody>
      </p:sp>
      <p:sp>
        <p:nvSpPr>
          <p:cNvPr id="8197" name="Rectangle 3"/>
          <p:cNvSpPr>
            <a:spLocks noChangeArrowheads="1"/>
          </p:cNvSpPr>
          <p:nvPr/>
        </p:nvSpPr>
        <p:spPr bwMode="auto">
          <a:xfrm>
            <a:off x="1022350" y="1744663"/>
            <a:ext cx="7481888" cy="3478212"/>
          </a:xfrm>
          <a:prstGeom prst="rect">
            <a:avLst/>
          </a:prstGeom>
          <a:noFill/>
          <a:ln w="9525">
            <a:noFill/>
            <a:miter lim="800000"/>
            <a:headEnd/>
            <a:tailEnd/>
          </a:ln>
        </p:spPr>
        <p:txBody>
          <a:bodyPr/>
          <a:lstStyle/>
          <a:p>
            <a:pPr marL="342900" indent="-342900">
              <a:lnSpc>
                <a:spcPct val="90000"/>
              </a:lnSpc>
              <a:spcBef>
                <a:spcPct val="20000"/>
              </a:spcBef>
              <a:buClr>
                <a:schemeClr val="tx1"/>
              </a:buClr>
              <a:buFont typeface="Wingdings" pitchFamily="2" charset="2"/>
              <a:buChar char="l"/>
            </a:pPr>
            <a:r>
              <a:rPr lang="en-US" sz="1800"/>
              <a:t>It provides the Corps with a means of purchasing capital assets and replacing plant to be used by multiple projects and Corps offices.</a:t>
            </a:r>
          </a:p>
          <a:p>
            <a:pPr marL="742950" lvl="1" indent="-285750">
              <a:lnSpc>
                <a:spcPct val="90000"/>
              </a:lnSpc>
              <a:spcBef>
                <a:spcPct val="20000"/>
              </a:spcBef>
              <a:buClr>
                <a:schemeClr val="tx1"/>
              </a:buClr>
              <a:buFontTx/>
              <a:buChar char="–"/>
            </a:pPr>
            <a:r>
              <a:rPr lang="en-US" sz="1800"/>
              <a:t>Acquisition costs are shared by projects or appropriations.  </a:t>
            </a:r>
          </a:p>
          <a:p>
            <a:pPr marL="742950" lvl="1" indent="-285750">
              <a:lnSpc>
                <a:spcPct val="90000"/>
              </a:lnSpc>
              <a:spcBef>
                <a:spcPct val="20000"/>
              </a:spcBef>
              <a:buClr>
                <a:schemeClr val="tx1"/>
              </a:buClr>
              <a:buFontTx/>
              <a:buChar char="–"/>
            </a:pPr>
            <a:endParaRPr lang="en-US" sz="1800"/>
          </a:p>
          <a:p>
            <a:pPr marL="342900" indent="-342900">
              <a:lnSpc>
                <a:spcPct val="90000"/>
              </a:lnSpc>
              <a:spcBef>
                <a:spcPct val="20000"/>
              </a:spcBef>
              <a:buClr>
                <a:schemeClr val="tx1"/>
              </a:buClr>
              <a:buFont typeface="Wingdings" pitchFamily="2" charset="2"/>
              <a:buChar char="l"/>
            </a:pPr>
            <a:r>
              <a:rPr lang="en-US" sz="1800"/>
              <a:t>Simplifies funding and accounting procedures.</a:t>
            </a:r>
          </a:p>
          <a:p>
            <a:pPr marL="342900" indent="-342900">
              <a:lnSpc>
                <a:spcPct val="90000"/>
              </a:lnSpc>
              <a:spcBef>
                <a:spcPct val="20000"/>
              </a:spcBef>
              <a:buClr>
                <a:schemeClr val="tx1"/>
              </a:buClr>
              <a:buFont typeface="Wingdings" pitchFamily="2" charset="2"/>
              <a:buChar char="l"/>
            </a:pPr>
            <a:endParaRPr lang="en-US" sz="1800"/>
          </a:p>
          <a:p>
            <a:pPr marL="342900" indent="-342900">
              <a:lnSpc>
                <a:spcPct val="90000"/>
              </a:lnSpc>
              <a:spcBef>
                <a:spcPct val="20000"/>
              </a:spcBef>
              <a:buClr>
                <a:schemeClr val="tx1"/>
              </a:buClr>
              <a:buFont typeface="Wingdings" pitchFamily="2" charset="2"/>
              <a:buChar char="l"/>
            </a:pPr>
            <a:r>
              <a:rPr lang="en-US" sz="1800"/>
              <a:t>Supports Full Cost Pricing.  That is, all projects using PRIP-owned equipment are charged when they use the equipment.</a:t>
            </a:r>
          </a:p>
          <a:p>
            <a:pPr marL="742950" lvl="1" indent="-285750">
              <a:lnSpc>
                <a:spcPct val="90000"/>
              </a:lnSpc>
              <a:spcBef>
                <a:spcPct val="20000"/>
              </a:spcBef>
              <a:buClr>
                <a:schemeClr val="tx1"/>
              </a:buClr>
            </a:pPr>
            <a:endParaRPr lang="en-US" sz="1800"/>
          </a:p>
          <a:p>
            <a:pPr marL="342900" indent="-342900">
              <a:lnSpc>
                <a:spcPct val="90000"/>
              </a:lnSpc>
              <a:spcBef>
                <a:spcPct val="20000"/>
              </a:spcBef>
              <a:buClr>
                <a:schemeClr val="tx1"/>
              </a:buClr>
              <a:buFont typeface="Wingdings" pitchFamily="2" charset="2"/>
              <a:buChar char="l"/>
            </a:pPr>
            <a:r>
              <a:rPr lang="en-US" sz="1800"/>
              <a:t>Self financing:  Repayments are used to fund new requirements.</a:t>
            </a:r>
          </a:p>
          <a:p>
            <a:pPr marL="742950" lvl="1" indent="-285750">
              <a:lnSpc>
                <a:spcPct val="90000"/>
              </a:lnSpc>
              <a:spcBef>
                <a:spcPct val="20000"/>
              </a:spcBef>
              <a:buClr>
                <a:schemeClr val="tx1"/>
              </a:buClr>
              <a:buFontTx/>
              <a:buChar char="–"/>
            </a:pPr>
            <a:r>
              <a:rPr lang="en-US" sz="1800"/>
              <a:t>The need for appropriated dollars to support PRIP investments occurs only in rare instances.</a:t>
            </a:r>
          </a:p>
          <a:p>
            <a:pPr marL="742950" lvl="1" indent="-285750">
              <a:lnSpc>
                <a:spcPct val="90000"/>
              </a:lnSpc>
              <a:spcBef>
                <a:spcPct val="20000"/>
              </a:spcBef>
              <a:buClr>
                <a:schemeClr val="tx1"/>
              </a:buClr>
            </a:pPr>
            <a:endParaRPr lang="en-US" sz="1800"/>
          </a:p>
          <a:p>
            <a:pPr marL="342900" indent="-342900">
              <a:lnSpc>
                <a:spcPct val="90000"/>
              </a:lnSpc>
              <a:spcBef>
                <a:spcPct val="20000"/>
              </a:spcBef>
              <a:buClr>
                <a:schemeClr val="tx1"/>
              </a:buClr>
              <a:buFont typeface="Wingdings" pitchFamily="2" charset="2"/>
              <a:buChar char="l"/>
            </a:pPr>
            <a:r>
              <a:rPr lang="en-US" sz="1800"/>
              <a:t>Plant and services are available without delay to meet project requirements.</a:t>
            </a:r>
          </a:p>
          <a:p>
            <a:pPr marL="1143000" lvl="2" indent="-228600">
              <a:lnSpc>
                <a:spcPct val="90000"/>
              </a:lnSpc>
              <a:spcBef>
                <a:spcPct val="20000"/>
              </a:spcBef>
              <a:buClr>
                <a:schemeClr val="tx1"/>
              </a:buClr>
              <a:buFont typeface="Wingdings" pitchFamily="2" charset="2"/>
              <a:buChar char="l"/>
            </a:pPr>
            <a:endParaRPr lang="en-US"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p>
            <a:fld id="{075DD7F1-C2B7-4B82-81C1-B5C9B18BB0BE}" type="datetime5">
              <a:rPr lang="en-US" smtClean="0"/>
              <a:pPr/>
              <a:t>28-Aug-14</a:t>
            </a:fld>
            <a:endParaRPr lang="en-US" smtClean="0"/>
          </a:p>
        </p:txBody>
      </p:sp>
      <p:sp>
        <p:nvSpPr>
          <p:cNvPr id="9219" name="Slide Number Placeholder 3"/>
          <p:cNvSpPr>
            <a:spLocks noGrp="1"/>
          </p:cNvSpPr>
          <p:nvPr>
            <p:ph type="sldNum" sz="quarter" idx="12"/>
          </p:nvPr>
        </p:nvSpPr>
        <p:spPr>
          <a:noFill/>
        </p:spPr>
        <p:txBody>
          <a:bodyPr/>
          <a:lstStyle/>
          <a:p>
            <a:fld id="{765B5710-2712-4B82-BC01-D97870DB5BB5}" type="slidenum">
              <a:rPr lang="en-US" smtClean="0"/>
              <a:pPr/>
              <a:t>7</a:t>
            </a:fld>
            <a:endParaRPr lang="en-US" smtClean="0"/>
          </a:p>
        </p:txBody>
      </p:sp>
      <p:sp>
        <p:nvSpPr>
          <p:cNvPr id="556034" name="Rectangle 2"/>
          <p:cNvSpPr>
            <a:spLocks noChangeArrowheads="1"/>
          </p:cNvSpPr>
          <p:nvPr/>
        </p:nvSpPr>
        <p:spPr bwMode="auto">
          <a:xfrm>
            <a:off x="685800" y="641350"/>
            <a:ext cx="7772400" cy="636588"/>
          </a:xfrm>
          <a:prstGeom prst="rect">
            <a:avLst/>
          </a:prstGeom>
          <a:noFill/>
          <a:ln w="9525">
            <a:noFill/>
            <a:miter lim="800000"/>
            <a:headEnd/>
            <a:tailEnd/>
          </a:ln>
          <a:effectLst/>
        </p:spPr>
        <p:txBody>
          <a:bodyPr anchor="ctr"/>
          <a:lstStyle/>
          <a:p>
            <a:pPr algn="ctr">
              <a:defRPr/>
            </a:pPr>
            <a:r>
              <a:rPr lang="en-US" sz="3200">
                <a:solidFill>
                  <a:schemeClr val="tx2"/>
                </a:solidFill>
                <a:effectLst>
                  <a:outerShdw blurRad="38100" dist="38100" dir="2700000" algn="tl">
                    <a:srgbClr val="C0C0C0"/>
                  </a:outerShdw>
                </a:effectLst>
              </a:rPr>
              <a:t>Typical PRIP Acquisitions</a:t>
            </a:r>
          </a:p>
        </p:txBody>
      </p:sp>
      <p:sp>
        <p:nvSpPr>
          <p:cNvPr id="9221" name="Rectangle 3"/>
          <p:cNvSpPr>
            <a:spLocks noChangeArrowheads="1"/>
          </p:cNvSpPr>
          <p:nvPr/>
        </p:nvSpPr>
        <p:spPr bwMode="auto">
          <a:xfrm>
            <a:off x="995363" y="1587500"/>
            <a:ext cx="7481887" cy="3986213"/>
          </a:xfrm>
          <a:prstGeom prst="rect">
            <a:avLst/>
          </a:prstGeom>
          <a:noFill/>
          <a:ln w="9525">
            <a:noFill/>
            <a:miter lim="800000"/>
            <a:headEnd/>
            <a:tailEnd/>
          </a:ln>
        </p:spPr>
        <p:txBody>
          <a:bodyPr/>
          <a:lstStyle/>
          <a:p>
            <a:pPr marL="342900" indent="-342900">
              <a:lnSpc>
                <a:spcPct val="90000"/>
              </a:lnSpc>
              <a:spcBef>
                <a:spcPct val="20000"/>
              </a:spcBef>
              <a:buClr>
                <a:schemeClr val="tx1"/>
              </a:buClr>
              <a:buFont typeface="Wingdings" pitchFamily="2" charset="2"/>
              <a:buChar char="l"/>
            </a:pPr>
            <a:r>
              <a:rPr lang="en-US" sz="1800" b="1"/>
              <a:t>Buildings, and other Structures and Facilities</a:t>
            </a:r>
          </a:p>
          <a:p>
            <a:pPr marL="742950" lvl="1" indent="-285750">
              <a:lnSpc>
                <a:spcPct val="90000"/>
              </a:lnSpc>
              <a:spcBef>
                <a:spcPct val="20000"/>
              </a:spcBef>
              <a:buClr>
                <a:schemeClr val="tx1"/>
              </a:buClr>
              <a:buFontTx/>
              <a:buChar char="–"/>
            </a:pPr>
            <a:r>
              <a:rPr lang="en-US" sz="1600"/>
              <a:t>Warehouse, Machine shops, Harbor &amp; Port Facilities, Laboratories, etc. </a:t>
            </a:r>
          </a:p>
          <a:p>
            <a:pPr marL="342900" indent="-342900">
              <a:lnSpc>
                <a:spcPct val="90000"/>
              </a:lnSpc>
              <a:spcBef>
                <a:spcPct val="20000"/>
              </a:spcBef>
              <a:buClr>
                <a:schemeClr val="tx1"/>
              </a:buClr>
              <a:buFont typeface="Wingdings" pitchFamily="2" charset="2"/>
              <a:buChar char="l"/>
            </a:pPr>
            <a:r>
              <a:rPr lang="en-US" sz="1800" b="1"/>
              <a:t>Aircraft</a:t>
            </a:r>
          </a:p>
          <a:p>
            <a:pPr marL="342900" indent="-342900">
              <a:lnSpc>
                <a:spcPct val="90000"/>
              </a:lnSpc>
              <a:spcBef>
                <a:spcPct val="20000"/>
              </a:spcBef>
              <a:buClr>
                <a:schemeClr val="tx1"/>
              </a:buClr>
              <a:buFont typeface="Wingdings" pitchFamily="2" charset="2"/>
              <a:buChar char="l"/>
            </a:pPr>
            <a:r>
              <a:rPr lang="en-US" sz="1800" b="1"/>
              <a:t>Dredges and Other Floating Plant</a:t>
            </a:r>
          </a:p>
          <a:p>
            <a:pPr marL="742950" lvl="1" indent="-285750">
              <a:lnSpc>
                <a:spcPct val="90000"/>
              </a:lnSpc>
              <a:spcBef>
                <a:spcPct val="20000"/>
              </a:spcBef>
              <a:buClr>
                <a:schemeClr val="tx1"/>
              </a:buClr>
              <a:buFontTx/>
              <a:buChar char="–"/>
            </a:pPr>
            <a:r>
              <a:rPr lang="en-US" sz="1600"/>
              <a:t>Survey boats, Tow boats, Floating Cranes, Barges, etc.</a:t>
            </a:r>
          </a:p>
          <a:p>
            <a:pPr marL="342900" indent="-342900">
              <a:lnSpc>
                <a:spcPct val="90000"/>
              </a:lnSpc>
              <a:spcBef>
                <a:spcPct val="20000"/>
              </a:spcBef>
              <a:buClr>
                <a:schemeClr val="tx1"/>
              </a:buClr>
              <a:buFont typeface="Wingdings" pitchFamily="2" charset="2"/>
              <a:buChar char="l"/>
            </a:pPr>
            <a:r>
              <a:rPr lang="en-US" sz="1800" b="1"/>
              <a:t>Mobile Land Plant</a:t>
            </a:r>
          </a:p>
          <a:p>
            <a:pPr marL="742950" lvl="1" indent="-285750">
              <a:lnSpc>
                <a:spcPct val="90000"/>
              </a:lnSpc>
              <a:spcBef>
                <a:spcPct val="20000"/>
              </a:spcBef>
              <a:buClr>
                <a:schemeClr val="tx1"/>
              </a:buClr>
              <a:buFontTx/>
              <a:buChar char="–"/>
            </a:pPr>
            <a:r>
              <a:rPr lang="en-US" sz="1600"/>
              <a:t>Trucks, Fork Lifts, Bulldozer, Tractor Dozer, Cranes, etc.</a:t>
            </a:r>
          </a:p>
          <a:p>
            <a:pPr marL="342900" indent="-342900">
              <a:lnSpc>
                <a:spcPct val="90000"/>
              </a:lnSpc>
              <a:spcBef>
                <a:spcPct val="20000"/>
              </a:spcBef>
              <a:buClr>
                <a:schemeClr val="tx1"/>
              </a:buClr>
              <a:buFont typeface="Wingdings" pitchFamily="2" charset="2"/>
              <a:buChar char="l"/>
            </a:pPr>
            <a:r>
              <a:rPr lang="en-US" sz="1800" b="1"/>
              <a:t>Fixed Land Plant</a:t>
            </a:r>
          </a:p>
          <a:p>
            <a:pPr marL="742950" lvl="1" indent="-285750">
              <a:lnSpc>
                <a:spcPct val="90000"/>
              </a:lnSpc>
              <a:spcBef>
                <a:spcPct val="20000"/>
              </a:spcBef>
              <a:buClr>
                <a:schemeClr val="tx1"/>
              </a:buClr>
              <a:buFontTx/>
              <a:buChar char="–"/>
            </a:pPr>
            <a:r>
              <a:rPr lang="en-US" sz="1600"/>
              <a:t>Communication Equipment, Global Positioning System, etc.</a:t>
            </a:r>
          </a:p>
          <a:p>
            <a:pPr marL="342900" indent="-342900">
              <a:lnSpc>
                <a:spcPct val="90000"/>
              </a:lnSpc>
              <a:spcBef>
                <a:spcPct val="20000"/>
              </a:spcBef>
              <a:buClr>
                <a:schemeClr val="tx1"/>
              </a:buClr>
              <a:buFont typeface="Wingdings" pitchFamily="2" charset="2"/>
              <a:buChar char="l"/>
            </a:pPr>
            <a:r>
              <a:rPr lang="en-US" sz="1800" b="1"/>
              <a:t>Tools, Office Furniture and Equipment</a:t>
            </a:r>
          </a:p>
          <a:p>
            <a:pPr marL="742950" lvl="1" indent="-285750">
              <a:lnSpc>
                <a:spcPct val="90000"/>
              </a:lnSpc>
              <a:spcBef>
                <a:spcPct val="20000"/>
              </a:spcBef>
              <a:buClr>
                <a:schemeClr val="tx1"/>
              </a:buClr>
              <a:buFontTx/>
              <a:buChar char="–"/>
            </a:pPr>
            <a:r>
              <a:rPr lang="en-US" sz="1600"/>
              <a:t>Survey and Drafting equipment, Systems Furniture, etc. </a:t>
            </a:r>
          </a:p>
          <a:p>
            <a:pPr marL="342900" indent="-342900">
              <a:lnSpc>
                <a:spcPct val="90000"/>
              </a:lnSpc>
              <a:spcBef>
                <a:spcPct val="20000"/>
              </a:spcBef>
              <a:buClr>
                <a:schemeClr val="tx1"/>
              </a:buClr>
              <a:buFont typeface="Wingdings" pitchFamily="2" charset="2"/>
              <a:buChar char="l"/>
            </a:pPr>
            <a:r>
              <a:rPr lang="en-US" sz="1800" b="1"/>
              <a:t>Information Technology Software and Hardware</a:t>
            </a:r>
          </a:p>
          <a:p>
            <a:pPr marL="742950" lvl="1" indent="-285750">
              <a:lnSpc>
                <a:spcPct val="90000"/>
              </a:lnSpc>
              <a:spcBef>
                <a:spcPct val="20000"/>
              </a:spcBef>
              <a:buClr>
                <a:schemeClr val="tx1"/>
              </a:buClr>
              <a:buFontTx/>
              <a:buChar char="–"/>
            </a:pPr>
            <a:r>
              <a:rPr lang="en-US" sz="1600"/>
              <a:t>Local Area Network, Water Control Data System, Computer Aided Design and Drafting etc.</a:t>
            </a:r>
          </a:p>
          <a:p>
            <a:pPr marL="342900" indent="-342900">
              <a:lnSpc>
                <a:spcPct val="90000"/>
              </a:lnSpc>
              <a:spcBef>
                <a:spcPct val="20000"/>
              </a:spcBef>
              <a:buClr>
                <a:schemeClr val="tx1"/>
              </a:buClr>
              <a:buFont typeface="Wingdings" pitchFamily="2" charset="2"/>
              <a:buChar char="l"/>
            </a:pPr>
            <a:r>
              <a:rPr lang="en-US" sz="1800" b="1"/>
              <a:t>Leasehold Improvements to Leased Facilities</a:t>
            </a:r>
          </a:p>
          <a:p>
            <a:pPr marL="1143000" lvl="2" indent="-228600">
              <a:lnSpc>
                <a:spcPct val="90000"/>
              </a:lnSpc>
              <a:spcBef>
                <a:spcPct val="20000"/>
              </a:spcBef>
              <a:buClr>
                <a:schemeClr val="tx1"/>
              </a:buClr>
              <a:buFont typeface="Wingdings" pitchFamily="2" charset="2"/>
              <a:buChar char="l"/>
            </a:pPr>
            <a:endParaRPr lang="en-US"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p>
            <a:fld id="{7CACFEC6-91FC-41B2-A6F0-40AFCBFAB03C}" type="datetime5">
              <a:rPr lang="en-US" smtClean="0"/>
              <a:pPr/>
              <a:t>28-Aug-14</a:t>
            </a:fld>
            <a:endParaRPr lang="en-US" smtClean="0"/>
          </a:p>
        </p:txBody>
      </p:sp>
      <p:sp>
        <p:nvSpPr>
          <p:cNvPr id="10243" name="Slide Number Placeholder 3"/>
          <p:cNvSpPr>
            <a:spLocks noGrp="1"/>
          </p:cNvSpPr>
          <p:nvPr>
            <p:ph type="sldNum" sz="quarter" idx="12"/>
          </p:nvPr>
        </p:nvSpPr>
        <p:spPr>
          <a:noFill/>
        </p:spPr>
        <p:txBody>
          <a:bodyPr/>
          <a:lstStyle/>
          <a:p>
            <a:fld id="{61EBA06E-3D9F-4AC8-BDD3-7B1F52F06AB3}" type="slidenum">
              <a:rPr lang="en-US" smtClean="0"/>
              <a:pPr/>
              <a:t>8</a:t>
            </a:fld>
            <a:endParaRPr lang="en-US" smtClean="0"/>
          </a:p>
        </p:txBody>
      </p:sp>
      <p:sp>
        <p:nvSpPr>
          <p:cNvPr id="560130" name="Rectangle 2"/>
          <p:cNvSpPr>
            <a:spLocks noChangeArrowheads="1"/>
          </p:cNvSpPr>
          <p:nvPr/>
        </p:nvSpPr>
        <p:spPr bwMode="auto">
          <a:xfrm>
            <a:off x="685800" y="627063"/>
            <a:ext cx="7772400" cy="636587"/>
          </a:xfrm>
          <a:prstGeom prst="rect">
            <a:avLst/>
          </a:prstGeom>
          <a:noFill/>
          <a:ln w="9525">
            <a:noFill/>
            <a:miter lim="800000"/>
            <a:headEnd/>
            <a:tailEnd/>
          </a:ln>
          <a:effectLst/>
        </p:spPr>
        <p:txBody>
          <a:bodyPr anchor="ctr"/>
          <a:lstStyle/>
          <a:p>
            <a:pPr algn="ctr">
              <a:defRPr/>
            </a:pPr>
            <a:r>
              <a:rPr lang="en-US" sz="3200">
                <a:solidFill>
                  <a:schemeClr val="tx2"/>
                </a:solidFill>
                <a:effectLst>
                  <a:outerShdw blurRad="38100" dist="38100" dir="2700000" algn="tl">
                    <a:srgbClr val="C0C0C0"/>
                  </a:outerShdw>
                </a:effectLst>
              </a:rPr>
              <a:t>How PRIP Decisions Are Made</a:t>
            </a:r>
          </a:p>
        </p:txBody>
      </p:sp>
      <p:sp>
        <p:nvSpPr>
          <p:cNvPr id="10245" name="Rectangle 3"/>
          <p:cNvSpPr>
            <a:spLocks noChangeArrowheads="1"/>
          </p:cNvSpPr>
          <p:nvPr/>
        </p:nvSpPr>
        <p:spPr bwMode="auto">
          <a:xfrm>
            <a:off x="957263" y="1344613"/>
            <a:ext cx="7481887" cy="3579812"/>
          </a:xfrm>
          <a:prstGeom prst="rect">
            <a:avLst/>
          </a:prstGeom>
          <a:noFill/>
          <a:ln w="9525">
            <a:noFill/>
            <a:miter lim="800000"/>
            <a:headEnd/>
            <a:tailEnd/>
          </a:ln>
        </p:spPr>
        <p:txBody>
          <a:bodyPr/>
          <a:lstStyle/>
          <a:p>
            <a:pPr marL="342900" indent="-342900">
              <a:lnSpc>
                <a:spcPct val="90000"/>
              </a:lnSpc>
              <a:spcBef>
                <a:spcPct val="20000"/>
              </a:spcBef>
              <a:buClr>
                <a:schemeClr val="tx1"/>
              </a:buClr>
              <a:buFont typeface="Wingdings" pitchFamily="2" charset="2"/>
              <a:buChar char="l"/>
            </a:pPr>
            <a:r>
              <a:rPr lang="en-US" sz="2000"/>
              <a:t>Corporate Overview</a:t>
            </a:r>
          </a:p>
          <a:p>
            <a:pPr marL="742950" lvl="1" indent="-285750">
              <a:lnSpc>
                <a:spcPct val="90000"/>
              </a:lnSpc>
              <a:spcBef>
                <a:spcPct val="20000"/>
              </a:spcBef>
              <a:buClr>
                <a:schemeClr val="tx1"/>
              </a:buClr>
              <a:buFontTx/>
              <a:buChar char="–"/>
            </a:pPr>
            <a:r>
              <a:rPr lang="en-US" sz="1600"/>
              <a:t>Director of Civil Works, in collaboration with the Headquarters Prioritization Group, establishes priorities for the Corps Senior Program and Budget Advisory Committee (SPBAC).</a:t>
            </a:r>
          </a:p>
          <a:p>
            <a:pPr marL="342900" indent="-342900">
              <a:lnSpc>
                <a:spcPct val="90000"/>
              </a:lnSpc>
              <a:spcBef>
                <a:spcPct val="20000"/>
              </a:spcBef>
              <a:buClr>
                <a:schemeClr val="tx1"/>
              </a:buClr>
              <a:buFont typeface="Wingdings" pitchFamily="2" charset="2"/>
              <a:buChar char="l"/>
            </a:pPr>
            <a:r>
              <a:rPr lang="en-US" sz="2000"/>
              <a:t>Guidance </a:t>
            </a:r>
          </a:p>
          <a:p>
            <a:pPr marL="742950" lvl="1" indent="-285750">
              <a:lnSpc>
                <a:spcPct val="90000"/>
              </a:lnSpc>
              <a:spcBef>
                <a:spcPct val="20000"/>
              </a:spcBef>
              <a:buClr>
                <a:schemeClr val="tx1"/>
              </a:buClr>
              <a:buFontTx/>
              <a:buChar char="–"/>
            </a:pPr>
            <a:r>
              <a:rPr lang="en-US" sz="1600"/>
              <a:t>ER37-1-29 Implements Strict Guidelines on PRIP use.</a:t>
            </a:r>
            <a:r>
              <a:rPr lang="en-US" sz="1800"/>
              <a:t> </a:t>
            </a:r>
          </a:p>
          <a:p>
            <a:pPr marL="342900" indent="-342900">
              <a:lnSpc>
                <a:spcPct val="90000"/>
              </a:lnSpc>
              <a:spcBef>
                <a:spcPct val="20000"/>
              </a:spcBef>
              <a:buClr>
                <a:schemeClr val="tx1"/>
              </a:buClr>
              <a:buFont typeface="Wingdings" pitchFamily="2" charset="2"/>
              <a:buChar char="l"/>
            </a:pPr>
            <a:r>
              <a:rPr lang="en-US" sz="2000"/>
              <a:t>Affordability of Investments</a:t>
            </a:r>
          </a:p>
          <a:p>
            <a:pPr marL="742950" lvl="1" indent="-285750">
              <a:lnSpc>
                <a:spcPct val="90000"/>
              </a:lnSpc>
              <a:spcBef>
                <a:spcPct val="20000"/>
              </a:spcBef>
              <a:buClr>
                <a:schemeClr val="tx1"/>
              </a:buClr>
              <a:buFontTx/>
              <a:buChar char="–"/>
            </a:pPr>
            <a:r>
              <a:rPr lang="en-US" sz="1600"/>
              <a:t>An income analysis determines the availability of resources to fund current and future capital asset requirements, and is used to establish investment ceilings</a:t>
            </a:r>
            <a:r>
              <a:rPr lang="en-US" sz="1800"/>
              <a:t>.</a:t>
            </a:r>
          </a:p>
          <a:p>
            <a:pPr marL="342900" indent="-342900">
              <a:lnSpc>
                <a:spcPct val="90000"/>
              </a:lnSpc>
              <a:spcBef>
                <a:spcPct val="20000"/>
              </a:spcBef>
              <a:buClr>
                <a:schemeClr val="tx1"/>
              </a:buClr>
              <a:buFont typeface="Wingdings" pitchFamily="2" charset="2"/>
              <a:buChar char="l"/>
            </a:pPr>
            <a:r>
              <a:rPr lang="en-US" sz="2000"/>
              <a:t>Program Development </a:t>
            </a:r>
          </a:p>
          <a:p>
            <a:pPr marL="742950" lvl="1" indent="-285750">
              <a:lnSpc>
                <a:spcPct val="90000"/>
              </a:lnSpc>
              <a:spcBef>
                <a:spcPct val="20000"/>
              </a:spcBef>
              <a:buClr>
                <a:schemeClr val="tx1"/>
              </a:buClr>
              <a:buFontTx/>
              <a:buChar char="–"/>
            </a:pPr>
            <a:r>
              <a:rPr lang="en-US" sz="1600"/>
              <a:t>A five-year capital investment plan that is compatible with Corps missions and present and future workloads will be prepared annually.   </a:t>
            </a:r>
          </a:p>
          <a:p>
            <a:pPr marL="742950" lvl="1" indent="-285750">
              <a:lnSpc>
                <a:spcPct val="90000"/>
              </a:lnSpc>
              <a:spcBef>
                <a:spcPct val="20000"/>
              </a:spcBef>
              <a:buClr>
                <a:schemeClr val="tx1"/>
              </a:buClr>
              <a:buFontTx/>
              <a:buChar char="–"/>
            </a:pPr>
            <a:r>
              <a:rPr lang="en-US" sz="1600"/>
              <a:t>The five-year plan is the basis for planning and development of the  yearly PRIP budget submission for the Civil Works Presidents Budget request to Congress.  </a:t>
            </a:r>
          </a:p>
          <a:p>
            <a:pPr marL="742950" lvl="1" indent="-285750">
              <a:lnSpc>
                <a:spcPct val="90000"/>
              </a:lnSpc>
              <a:spcBef>
                <a:spcPct val="20000"/>
              </a:spcBef>
              <a:buClr>
                <a:schemeClr val="tx1"/>
              </a:buClr>
              <a:buFontTx/>
              <a:buChar char="–"/>
            </a:pPr>
            <a:r>
              <a:rPr lang="en-US" sz="1600"/>
              <a:t>The budget submission should be prepared in accordance with the Corps of Engineers Civil Works Direct Program, Program Development Guidance.</a:t>
            </a:r>
            <a:endParaRPr lang="en-US"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noFill/>
        </p:spPr>
        <p:txBody>
          <a:bodyPr/>
          <a:lstStyle/>
          <a:p>
            <a:fld id="{BCE110D1-22FC-4483-B6EA-1E8F7A862D47}" type="datetime5">
              <a:rPr lang="en-US" smtClean="0"/>
              <a:pPr/>
              <a:t>28-Aug-14</a:t>
            </a:fld>
            <a:endParaRPr lang="en-US" smtClean="0"/>
          </a:p>
        </p:txBody>
      </p:sp>
      <p:sp>
        <p:nvSpPr>
          <p:cNvPr id="11267" name="Slide Number Placeholder 3"/>
          <p:cNvSpPr>
            <a:spLocks noGrp="1"/>
          </p:cNvSpPr>
          <p:nvPr>
            <p:ph type="sldNum" sz="quarter" idx="12"/>
          </p:nvPr>
        </p:nvSpPr>
        <p:spPr>
          <a:noFill/>
        </p:spPr>
        <p:txBody>
          <a:bodyPr/>
          <a:lstStyle/>
          <a:p>
            <a:fld id="{E7B2BE1E-C0F7-4E45-BFC5-207B785347D1}" type="slidenum">
              <a:rPr lang="en-US" smtClean="0"/>
              <a:pPr/>
              <a:t>9</a:t>
            </a:fld>
            <a:endParaRPr lang="en-US" smtClean="0"/>
          </a:p>
        </p:txBody>
      </p:sp>
      <p:sp>
        <p:nvSpPr>
          <p:cNvPr id="11268" name="Rectangle 2"/>
          <p:cNvSpPr>
            <a:spLocks noChangeArrowheads="1"/>
          </p:cNvSpPr>
          <p:nvPr/>
        </p:nvSpPr>
        <p:spPr bwMode="auto">
          <a:xfrm>
            <a:off x="1035050" y="1482725"/>
            <a:ext cx="7481888" cy="3986213"/>
          </a:xfrm>
          <a:prstGeom prst="rect">
            <a:avLst/>
          </a:prstGeom>
          <a:noFill/>
          <a:ln w="9525">
            <a:noFill/>
            <a:miter lim="800000"/>
            <a:headEnd/>
            <a:tailEnd/>
          </a:ln>
        </p:spPr>
        <p:txBody>
          <a:bodyPr/>
          <a:lstStyle/>
          <a:p>
            <a:pPr marL="342900" indent="-342900">
              <a:lnSpc>
                <a:spcPct val="90000"/>
              </a:lnSpc>
              <a:spcBef>
                <a:spcPct val="20000"/>
              </a:spcBef>
              <a:buClr>
                <a:schemeClr val="tx1"/>
              </a:buClr>
              <a:buFont typeface="Wingdings" pitchFamily="2" charset="2"/>
              <a:buChar char="l"/>
            </a:pPr>
            <a:r>
              <a:rPr lang="en-US" sz="1600" b="1" dirty="0"/>
              <a:t>Requirements must satisfy PRIP investment questions:</a:t>
            </a:r>
          </a:p>
          <a:p>
            <a:pPr marL="742950" lvl="1" indent="-285750">
              <a:lnSpc>
                <a:spcPct val="90000"/>
              </a:lnSpc>
              <a:spcBef>
                <a:spcPct val="20000"/>
              </a:spcBef>
              <a:buClr>
                <a:schemeClr val="tx1"/>
              </a:buClr>
              <a:buFontTx/>
              <a:buChar char="–"/>
            </a:pPr>
            <a:r>
              <a:rPr lang="en-US" sz="1400" dirty="0"/>
              <a:t>Does the investment have a valid purpose?</a:t>
            </a:r>
          </a:p>
          <a:p>
            <a:pPr marL="742950" lvl="1" indent="-285750">
              <a:lnSpc>
                <a:spcPct val="90000"/>
              </a:lnSpc>
              <a:spcBef>
                <a:spcPct val="20000"/>
              </a:spcBef>
              <a:buClr>
                <a:schemeClr val="tx1"/>
              </a:buClr>
              <a:buFontTx/>
              <a:buChar char="–"/>
            </a:pPr>
            <a:r>
              <a:rPr lang="en-US" sz="1400" dirty="0"/>
              <a:t>Does it meet the requirements of a project or program?</a:t>
            </a:r>
          </a:p>
          <a:p>
            <a:pPr marL="742950" lvl="1" indent="-285750">
              <a:lnSpc>
                <a:spcPct val="90000"/>
              </a:lnSpc>
              <a:spcBef>
                <a:spcPct val="20000"/>
              </a:spcBef>
              <a:buClr>
                <a:schemeClr val="tx1"/>
              </a:buClr>
              <a:buFontTx/>
              <a:buChar char="–"/>
            </a:pPr>
            <a:r>
              <a:rPr lang="en-US" sz="1400" dirty="0"/>
              <a:t>Is the investment affordable and economically sound?</a:t>
            </a:r>
          </a:p>
          <a:p>
            <a:pPr marL="742950" lvl="1" indent="-285750">
              <a:lnSpc>
                <a:spcPct val="90000"/>
              </a:lnSpc>
              <a:spcBef>
                <a:spcPct val="20000"/>
              </a:spcBef>
              <a:buClr>
                <a:schemeClr val="tx1"/>
              </a:buClr>
              <a:buFontTx/>
              <a:buChar char="–"/>
            </a:pPr>
            <a:r>
              <a:rPr lang="en-US" sz="1400" dirty="0"/>
              <a:t>Does it fully support the Corps Civil Works Program?</a:t>
            </a:r>
          </a:p>
          <a:p>
            <a:pPr marL="1143000" lvl="2" indent="-228600">
              <a:lnSpc>
                <a:spcPct val="90000"/>
              </a:lnSpc>
              <a:spcBef>
                <a:spcPct val="20000"/>
              </a:spcBef>
              <a:buClr>
                <a:schemeClr val="tx1"/>
              </a:buClr>
              <a:buFont typeface="Wingdings" pitchFamily="2" charset="2"/>
              <a:buChar char="l"/>
            </a:pPr>
            <a:endParaRPr lang="en-US" sz="1400" dirty="0"/>
          </a:p>
          <a:p>
            <a:pPr marL="342900" indent="-342900">
              <a:lnSpc>
                <a:spcPct val="90000"/>
              </a:lnSpc>
              <a:spcBef>
                <a:spcPct val="20000"/>
              </a:spcBef>
              <a:buClr>
                <a:schemeClr val="tx1"/>
              </a:buClr>
              <a:buFont typeface="Wingdings" pitchFamily="2" charset="2"/>
              <a:buChar char="l"/>
            </a:pPr>
            <a:r>
              <a:rPr lang="en-US" sz="1600" b="1" dirty="0"/>
              <a:t>Requirements</a:t>
            </a:r>
            <a:r>
              <a:rPr lang="en-US" sz="1400" dirty="0"/>
              <a:t> are reviewed, prioritized, and approved at all levels (district, division, HQ) and presented to the Headquarters Prioritization Group for final recommendation to the SPBAC for approval.</a:t>
            </a:r>
          </a:p>
          <a:p>
            <a:pPr marL="342900" indent="-342900">
              <a:lnSpc>
                <a:spcPct val="90000"/>
              </a:lnSpc>
              <a:spcBef>
                <a:spcPct val="20000"/>
              </a:spcBef>
              <a:buClr>
                <a:schemeClr val="tx1"/>
              </a:buClr>
              <a:buFont typeface="Wingdings" pitchFamily="2" charset="2"/>
              <a:buChar char="l"/>
            </a:pPr>
            <a:endParaRPr lang="en-US" sz="1400" dirty="0"/>
          </a:p>
          <a:p>
            <a:pPr marL="342900" indent="-342900">
              <a:lnSpc>
                <a:spcPct val="90000"/>
              </a:lnSpc>
              <a:spcBef>
                <a:spcPct val="20000"/>
              </a:spcBef>
              <a:buClr>
                <a:schemeClr val="tx1"/>
              </a:buClr>
              <a:buFont typeface="Wingdings" pitchFamily="2" charset="2"/>
              <a:buChar char="l"/>
            </a:pPr>
            <a:r>
              <a:rPr lang="en-US" sz="1600" b="1" dirty="0">
                <a:solidFill>
                  <a:srgbClr val="FD0903"/>
                </a:solidFill>
              </a:rPr>
              <a:t> </a:t>
            </a:r>
            <a:r>
              <a:rPr lang="en-US" sz="1600" b="1" dirty="0"/>
              <a:t>Congressional approval is required for the following:</a:t>
            </a:r>
          </a:p>
          <a:p>
            <a:pPr marL="342900" indent="-342900">
              <a:lnSpc>
                <a:spcPct val="90000"/>
              </a:lnSpc>
              <a:spcBef>
                <a:spcPct val="20000"/>
              </a:spcBef>
              <a:buClr>
                <a:schemeClr val="tx1"/>
              </a:buClr>
              <a:buFont typeface="Wingdings" pitchFamily="2" charset="2"/>
              <a:buNone/>
            </a:pPr>
            <a:r>
              <a:rPr lang="en-US" sz="1400" dirty="0"/>
              <a:t>            -  New PRIP items costing </a:t>
            </a:r>
            <a:r>
              <a:rPr lang="en-US" sz="1400" dirty="0" smtClean="0"/>
              <a:t>$5,000,000 </a:t>
            </a:r>
            <a:r>
              <a:rPr lang="en-US" sz="1400" dirty="0"/>
              <a:t>or more (major item).  </a:t>
            </a:r>
          </a:p>
          <a:p>
            <a:pPr marL="342900" indent="-342900">
              <a:lnSpc>
                <a:spcPct val="90000"/>
              </a:lnSpc>
              <a:spcBef>
                <a:spcPct val="20000"/>
              </a:spcBef>
              <a:buClr>
                <a:schemeClr val="tx1"/>
              </a:buClr>
              <a:buFont typeface="Wingdings" pitchFamily="2" charset="2"/>
              <a:buNone/>
            </a:pPr>
            <a:r>
              <a:rPr lang="en-US" sz="1400" dirty="0"/>
              <a:t>            -  Major Items with cost increases that exceed the authorized amount by </a:t>
            </a:r>
            <a:r>
              <a:rPr lang="en-US" sz="1400" dirty="0" smtClean="0"/>
              <a:t>20</a:t>
            </a:r>
            <a:r>
              <a:rPr lang="en-US" sz="1400" dirty="0"/>
              <a:t>% or         </a:t>
            </a:r>
          </a:p>
          <a:p>
            <a:pPr marL="342900" indent="-342900">
              <a:lnSpc>
                <a:spcPct val="90000"/>
              </a:lnSpc>
              <a:spcBef>
                <a:spcPct val="20000"/>
              </a:spcBef>
              <a:buClr>
                <a:schemeClr val="tx1"/>
              </a:buClr>
              <a:buFont typeface="Wingdings" pitchFamily="2" charset="2"/>
              <a:buNone/>
            </a:pPr>
            <a:r>
              <a:rPr lang="en-US" sz="1400" dirty="0"/>
              <a:t>               greater  must be submitted through the  Assistant Secretary of Army (Civil Works)    </a:t>
            </a:r>
          </a:p>
          <a:p>
            <a:pPr marL="342900" indent="-342900">
              <a:lnSpc>
                <a:spcPct val="90000"/>
              </a:lnSpc>
              <a:spcBef>
                <a:spcPct val="20000"/>
              </a:spcBef>
              <a:buClr>
                <a:schemeClr val="tx1"/>
              </a:buClr>
              <a:buFont typeface="Wingdings" pitchFamily="2" charset="2"/>
              <a:buNone/>
            </a:pPr>
            <a:r>
              <a:rPr lang="en-US" sz="1400" dirty="0"/>
              <a:t>               to OMB and then Congress for approval.</a:t>
            </a:r>
          </a:p>
          <a:p>
            <a:pPr marL="342900" indent="-342900">
              <a:lnSpc>
                <a:spcPct val="90000"/>
              </a:lnSpc>
              <a:spcBef>
                <a:spcPct val="20000"/>
              </a:spcBef>
              <a:buClr>
                <a:schemeClr val="tx1"/>
              </a:buClr>
              <a:buFont typeface="Wingdings" pitchFamily="2" charset="2"/>
              <a:buNone/>
            </a:pPr>
            <a:r>
              <a:rPr lang="en-US" sz="1400" dirty="0"/>
              <a:t>            -  Once the </a:t>
            </a:r>
            <a:r>
              <a:rPr lang="en-US" sz="1400" dirty="0" smtClean="0"/>
              <a:t>20</a:t>
            </a:r>
            <a:r>
              <a:rPr lang="en-US" sz="1400" dirty="0"/>
              <a:t>% has been exceeded, all other increases require Congressional </a:t>
            </a:r>
          </a:p>
          <a:p>
            <a:pPr marL="342900" indent="-342900">
              <a:lnSpc>
                <a:spcPct val="90000"/>
              </a:lnSpc>
              <a:spcBef>
                <a:spcPct val="20000"/>
              </a:spcBef>
              <a:buClr>
                <a:schemeClr val="tx1"/>
              </a:buClr>
              <a:buFont typeface="Wingdings" pitchFamily="2" charset="2"/>
              <a:buNone/>
            </a:pPr>
            <a:r>
              <a:rPr lang="en-US" sz="1400" dirty="0"/>
              <a:t>                approval as well.</a:t>
            </a:r>
          </a:p>
          <a:p>
            <a:pPr marL="342900" indent="-342900">
              <a:lnSpc>
                <a:spcPct val="90000"/>
              </a:lnSpc>
              <a:spcBef>
                <a:spcPct val="20000"/>
              </a:spcBef>
              <a:buClr>
                <a:schemeClr val="tx1"/>
              </a:buClr>
              <a:buFont typeface="Wingdings" pitchFamily="2" charset="2"/>
              <a:buNone/>
            </a:pPr>
            <a:r>
              <a:rPr lang="en-US" sz="1400" dirty="0"/>
              <a:t>            -  Out-of –Cycle requests for major items that were not included in the annual </a:t>
            </a:r>
          </a:p>
          <a:p>
            <a:pPr marL="342900" indent="-342900">
              <a:lnSpc>
                <a:spcPct val="90000"/>
              </a:lnSpc>
              <a:spcBef>
                <a:spcPct val="20000"/>
              </a:spcBef>
              <a:buClr>
                <a:schemeClr val="tx1"/>
              </a:buClr>
              <a:buFont typeface="Wingdings" pitchFamily="2" charset="2"/>
              <a:buNone/>
            </a:pPr>
            <a:r>
              <a:rPr lang="en-US" sz="1400" dirty="0"/>
              <a:t>                budget request.</a:t>
            </a:r>
          </a:p>
          <a:p>
            <a:pPr marL="342900" indent="-342900">
              <a:lnSpc>
                <a:spcPct val="90000"/>
              </a:lnSpc>
              <a:spcBef>
                <a:spcPct val="20000"/>
              </a:spcBef>
              <a:buClr>
                <a:schemeClr val="tx1"/>
              </a:buClr>
              <a:buFont typeface="Wingdings" pitchFamily="2" charset="2"/>
              <a:buNone/>
            </a:pPr>
            <a:endParaRPr lang="en-US" sz="1400" dirty="0"/>
          </a:p>
          <a:p>
            <a:pPr marL="342900" indent="-342900">
              <a:lnSpc>
                <a:spcPct val="90000"/>
              </a:lnSpc>
              <a:spcBef>
                <a:spcPct val="20000"/>
              </a:spcBef>
              <a:buClr>
                <a:schemeClr val="tx1"/>
              </a:buClr>
              <a:buFont typeface="Wingdings" pitchFamily="2" charset="2"/>
              <a:buNone/>
            </a:pPr>
            <a:endParaRPr lang="en-US" sz="1400" dirty="0">
              <a:solidFill>
                <a:srgbClr val="FD0903"/>
              </a:solidFill>
            </a:endParaRPr>
          </a:p>
        </p:txBody>
      </p:sp>
      <p:sp>
        <p:nvSpPr>
          <p:cNvPr id="562179" name="Rectangle 3"/>
          <p:cNvSpPr>
            <a:spLocks noChangeArrowheads="1"/>
          </p:cNvSpPr>
          <p:nvPr/>
        </p:nvSpPr>
        <p:spPr bwMode="auto">
          <a:xfrm>
            <a:off x="685800" y="641350"/>
            <a:ext cx="7772400" cy="636588"/>
          </a:xfrm>
          <a:prstGeom prst="rect">
            <a:avLst/>
          </a:prstGeom>
          <a:noFill/>
          <a:ln w="9525">
            <a:noFill/>
            <a:miter lim="800000"/>
            <a:headEnd/>
            <a:tailEnd/>
          </a:ln>
          <a:effectLst/>
        </p:spPr>
        <p:txBody>
          <a:bodyPr anchor="ctr"/>
          <a:lstStyle/>
          <a:p>
            <a:pPr algn="ctr">
              <a:defRPr/>
            </a:pPr>
            <a:r>
              <a:rPr lang="en-US" sz="3200">
                <a:solidFill>
                  <a:schemeClr val="tx2"/>
                </a:solidFill>
                <a:effectLst>
                  <a:outerShdw blurRad="38100" dist="38100" dir="2700000" algn="tl">
                    <a:srgbClr val="C0C0C0"/>
                  </a:outerShdw>
                </a:effectLst>
              </a:rPr>
              <a:t>PRIP Budget Requirements</a:t>
            </a:r>
          </a:p>
        </p:txBody>
      </p:sp>
    </p:spTree>
  </p:cSld>
  <p:clrMapOvr>
    <a:masterClrMapping/>
  </p:clrMapOvr>
</p:sld>
</file>

<file path=ppt/theme/theme1.xml><?xml version="1.0" encoding="utf-8"?>
<a:theme xmlns:a="http://schemas.openxmlformats.org/drawingml/2006/main" name="Soaring">
  <a:themeElements>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19541</TotalTime>
  <Words>1050</Words>
  <Application>Microsoft Office PowerPoint</Application>
  <PresentationFormat>On-screen Show (4:3)</PresentationFormat>
  <Paragraphs>156</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Soaring</vt:lpstr>
      <vt:lpstr>PRIP  101</vt:lpstr>
      <vt:lpstr>Revolving Fund</vt:lpstr>
      <vt:lpstr>Slide 3</vt:lpstr>
      <vt:lpstr>Slide 4</vt:lpstr>
      <vt:lpstr>Slide 5</vt:lpstr>
      <vt:lpstr>Slide 6</vt:lpstr>
      <vt:lpstr>Slide 7</vt:lpstr>
      <vt:lpstr>Slide 8</vt:lpstr>
      <vt:lpstr>Slide 9</vt:lpstr>
      <vt:lpstr>Slide 10</vt:lpstr>
      <vt:lpstr>Slide 11</vt:lpstr>
    </vt:vector>
  </TitlesOfParts>
  <Company>US Army Corps of Engineers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F3's Town Hall</dc:title>
  <dc:creator>MAJ LaBranche</dc:creator>
  <cp:lastModifiedBy>Edward A. Vollberg</cp:lastModifiedBy>
  <cp:revision>584</cp:revision>
  <cp:lastPrinted>2001-03-20T18:10:33Z</cp:lastPrinted>
  <dcterms:created xsi:type="dcterms:W3CDTF">2000-09-07T13:30:53Z</dcterms:created>
  <dcterms:modified xsi:type="dcterms:W3CDTF">2014-08-28T13:21:49Z</dcterms:modified>
</cp:coreProperties>
</file>